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693" r:id="rId5"/>
    <p:sldId id="710" r:id="rId6"/>
    <p:sldId id="711" r:id="rId7"/>
    <p:sldId id="268" r:id="rId8"/>
    <p:sldId id="712" r:id="rId9"/>
    <p:sldId id="717" r:id="rId10"/>
    <p:sldId id="713" r:id="rId11"/>
    <p:sldId id="714" r:id="rId12"/>
    <p:sldId id="716" r:id="rId13"/>
    <p:sldId id="687" r:id="rId14"/>
    <p:sldId id="6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390"/>
    <a:srgbClr val="9C5F16"/>
    <a:srgbClr val="013A69"/>
    <a:srgbClr val="DAEDEF"/>
    <a:srgbClr val="BBE0E3"/>
    <a:srgbClr val="003764"/>
    <a:srgbClr val="1A4B74"/>
    <a:srgbClr val="A7D971"/>
    <a:srgbClr val="FF6D6D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0C402-C89A-4590-9F83-E85A1BF547A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312EA22-076D-4B2E-81E9-7417608DAE98}">
      <dgm:prSet phldrT="[Text]" custT="1"/>
      <dgm:spPr>
        <a:solidFill>
          <a:srgbClr val="019390"/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Initial community resilience conversations</a:t>
          </a:r>
        </a:p>
      </dgm:t>
    </dgm:pt>
    <dgm:pt modelId="{D339E2EA-F8F1-4367-AEDD-5ECCB7DEC699}" type="parTrans" cxnId="{9672F11D-26C9-4773-88B2-E0E9AC15B62B}">
      <dgm:prSet/>
      <dgm:spPr/>
      <dgm:t>
        <a:bodyPr/>
        <a:lstStyle/>
        <a:p>
          <a:endParaRPr lang="en-US" sz="3200"/>
        </a:p>
      </dgm:t>
    </dgm:pt>
    <dgm:pt modelId="{63DD1EC1-95B0-4B2E-BB7E-4EF4F0F845DA}" type="sibTrans" cxnId="{9672F11D-26C9-4773-88B2-E0E9AC15B62B}">
      <dgm:prSet/>
      <dgm:spPr/>
      <dgm:t>
        <a:bodyPr/>
        <a:lstStyle/>
        <a:p>
          <a:endParaRPr lang="en-US" sz="3200"/>
        </a:p>
      </dgm:t>
    </dgm:pt>
    <dgm:pt modelId="{405F9DE2-C8A5-4C31-9A3E-C04A9E54A827}">
      <dgm:prSet phldrT="[Text]" custT="1"/>
      <dgm:spPr>
        <a:solidFill>
          <a:srgbClr val="019390"/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Strategy kickoff</a:t>
          </a:r>
        </a:p>
      </dgm:t>
    </dgm:pt>
    <dgm:pt modelId="{BD0D527F-79E0-40B2-B6C6-1418B5471F2A}" type="parTrans" cxnId="{D5EA1D4C-2033-4322-BB2E-621A4F293562}">
      <dgm:prSet/>
      <dgm:spPr/>
      <dgm:t>
        <a:bodyPr/>
        <a:lstStyle/>
        <a:p>
          <a:endParaRPr lang="en-US" sz="3200"/>
        </a:p>
      </dgm:t>
    </dgm:pt>
    <dgm:pt modelId="{35002916-4059-4B16-A425-29AFA33EEEA8}" type="sibTrans" cxnId="{D5EA1D4C-2033-4322-BB2E-621A4F293562}">
      <dgm:prSet/>
      <dgm:spPr/>
      <dgm:t>
        <a:bodyPr/>
        <a:lstStyle/>
        <a:p>
          <a:endParaRPr lang="en-US" sz="3200"/>
        </a:p>
      </dgm:t>
    </dgm:pt>
    <dgm:pt modelId="{D40550FB-1BE3-40E0-B1B2-178739F23C0B}">
      <dgm:prSet phldrT="[Text]" custT="1"/>
      <dgm:spPr>
        <a:solidFill>
          <a:srgbClr val="019390"/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Draft strategy, survey, &amp; workshop</a:t>
          </a:r>
        </a:p>
      </dgm:t>
    </dgm:pt>
    <dgm:pt modelId="{EB5EDCB5-35D6-4A08-AA18-8BCCD2992824}" type="parTrans" cxnId="{54B056B2-FDBC-4052-82FB-FE49C537975B}">
      <dgm:prSet/>
      <dgm:spPr/>
      <dgm:t>
        <a:bodyPr/>
        <a:lstStyle/>
        <a:p>
          <a:endParaRPr lang="en-US" sz="3200"/>
        </a:p>
      </dgm:t>
    </dgm:pt>
    <dgm:pt modelId="{73210CF6-9748-4148-88DC-75980B1B3C03}" type="sibTrans" cxnId="{54B056B2-FDBC-4052-82FB-FE49C537975B}">
      <dgm:prSet/>
      <dgm:spPr/>
      <dgm:t>
        <a:bodyPr/>
        <a:lstStyle/>
        <a:p>
          <a:endParaRPr lang="en-US" sz="3200"/>
        </a:p>
      </dgm:t>
    </dgm:pt>
    <dgm:pt modelId="{BA68A799-B78E-439E-B46F-DC57A663020C}">
      <dgm:prSet phldrT="[Text]" custT="1"/>
      <dgm:spPr>
        <a:solidFill>
          <a:srgbClr val="019390"/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Final Climate Resilience Strategy document </a:t>
          </a:r>
        </a:p>
      </dgm:t>
    </dgm:pt>
    <dgm:pt modelId="{4633401A-8F63-4E24-A084-B20DC7961321}" type="parTrans" cxnId="{2D10D278-9710-4A12-9FCC-E5C6FE294C4E}">
      <dgm:prSet/>
      <dgm:spPr/>
      <dgm:t>
        <a:bodyPr/>
        <a:lstStyle/>
        <a:p>
          <a:endParaRPr lang="en-US" sz="3200"/>
        </a:p>
      </dgm:t>
    </dgm:pt>
    <dgm:pt modelId="{82BEC700-C4D9-4DCE-9007-BDC2D5C167EC}" type="sibTrans" cxnId="{2D10D278-9710-4A12-9FCC-E5C6FE294C4E}">
      <dgm:prSet/>
      <dgm:spPr/>
      <dgm:t>
        <a:bodyPr/>
        <a:lstStyle/>
        <a:p>
          <a:endParaRPr lang="en-US" sz="3200"/>
        </a:p>
      </dgm:t>
    </dgm:pt>
    <dgm:pt modelId="{811358E7-CD21-48B2-A153-EF63F4156C7A}">
      <dgm:prSet custT="1"/>
      <dgm:spPr>
        <a:solidFill>
          <a:srgbClr val="9C5F16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/>
            <a:t>Implementation</a:t>
          </a:r>
        </a:p>
      </dgm:t>
    </dgm:pt>
    <dgm:pt modelId="{3E060893-97CE-4039-BF4F-A7452B3F8F7F}" type="parTrans" cxnId="{46877B0F-D96F-4F48-A8FA-6CA5B1D50C9B}">
      <dgm:prSet/>
      <dgm:spPr/>
      <dgm:t>
        <a:bodyPr/>
        <a:lstStyle/>
        <a:p>
          <a:endParaRPr lang="en-US" sz="3200"/>
        </a:p>
      </dgm:t>
    </dgm:pt>
    <dgm:pt modelId="{579708B4-35EE-4E59-9902-E154E2FB33C1}" type="sibTrans" cxnId="{46877B0F-D96F-4F48-A8FA-6CA5B1D50C9B}">
      <dgm:prSet/>
      <dgm:spPr/>
      <dgm:t>
        <a:bodyPr/>
        <a:lstStyle/>
        <a:p>
          <a:endParaRPr lang="en-US" sz="3200"/>
        </a:p>
      </dgm:t>
    </dgm:pt>
    <dgm:pt modelId="{89F683BF-A8EC-4AE8-9B46-8236D5A396D0}" type="pres">
      <dgm:prSet presAssocID="{2300C402-C89A-4590-9F83-E85A1BF547A9}" presName="Name0" presStyleCnt="0">
        <dgm:presLayoutVars>
          <dgm:dir/>
          <dgm:resizeHandles val="exact"/>
        </dgm:presLayoutVars>
      </dgm:prSet>
      <dgm:spPr/>
    </dgm:pt>
    <dgm:pt modelId="{45F1566A-B10A-495B-8435-94FEE98C3C30}" type="pres">
      <dgm:prSet presAssocID="{D312EA22-076D-4B2E-81E9-7417608DAE98}" presName="parTxOnly" presStyleLbl="node1" presStyleIdx="0" presStyleCnt="5" custScaleY="143984">
        <dgm:presLayoutVars>
          <dgm:bulletEnabled val="1"/>
        </dgm:presLayoutVars>
      </dgm:prSet>
      <dgm:spPr/>
    </dgm:pt>
    <dgm:pt modelId="{2098B89F-401C-4BAC-9743-FB44F5F7319C}" type="pres">
      <dgm:prSet presAssocID="{63DD1EC1-95B0-4B2E-BB7E-4EF4F0F845DA}" presName="parSpace" presStyleCnt="0"/>
      <dgm:spPr/>
    </dgm:pt>
    <dgm:pt modelId="{31BC9ED4-DC27-4F04-B559-AC0E295E85FF}" type="pres">
      <dgm:prSet presAssocID="{405F9DE2-C8A5-4C31-9A3E-C04A9E54A827}" presName="parTxOnly" presStyleLbl="node1" presStyleIdx="1" presStyleCnt="5" custScaleY="143984">
        <dgm:presLayoutVars>
          <dgm:bulletEnabled val="1"/>
        </dgm:presLayoutVars>
      </dgm:prSet>
      <dgm:spPr/>
    </dgm:pt>
    <dgm:pt modelId="{A02437D4-19CD-4AB7-B98B-5538998E8E93}" type="pres">
      <dgm:prSet presAssocID="{35002916-4059-4B16-A425-29AFA33EEEA8}" presName="parSpace" presStyleCnt="0"/>
      <dgm:spPr/>
    </dgm:pt>
    <dgm:pt modelId="{89DF86F2-06C0-425C-8B91-B913EB49F9FA}" type="pres">
      <dgm:prSet presAssocID="{D40550FB-1BE3-40E0-B1B2-178739F23C0B}" presName="parTxOnly" presStyleLbl="node1" presStyleIdx="2" presStyleCnt="5" custScaleY="143984">
        <dgm:presLayoutVars>
          <dgm:bulletEnabled val="1"/>
        </dgm:presLayoutVars>
      </dgm:prSet>
      <dgm:spPr/>
    </dgm:pt>
    <dgm:pt modelId="{5AE911CF-15C0-4D1E-8EAC-50E7E8164263}" type="pres">
      <dgm:prSet presAssocID="{73210CF6-9748-4148-88DC-75980B1B3C03}" presName="parSpace" presStyleCnt="0"/>
      <dgm:spPr/>
    </dgm:pt>
    <dgm:pt modelId="{5AF28B01-AFB0-42CF-9A9E-BDE77DF545F2}" type="pres">
      <dgm:prSet presAssocID="{BA68A799-B78E-439E-B46F-DC57A663020C}" presName="parTxOnly" presStyleLbl="node1" presStyleIdx="3" presStyleCnt="5" custScaleY="143984">
        <dgm:presLayoutVars>
          <dgm:bulletEnabled val="1"/>
        </dgm:presLayoutVars>
      </dgm:prSet>
      <dgm:spPr/>
    </dgm:pt>
    <dgm:pt modelId="{EB75B735-5B84-4CDF-80E1-2AAF328F7F1E}" type="pres">
      <dgm:prSet presAssocID="{82BEC700-C4D9-4DCE-9007-BDC2D5C167EC}" presName="parSpace" presStyleCnt="0"/>
      <dgm:spPr/>
    </dgm:pt>
    <dgm:pt modelId="{16972295-9DE1-4E79-8FCB-27E82770B2F5}" type="pres">
      <dgm:prSet presAssocID="{811358E7-CD21-48B2-A153-EF63F4156C7A}" presName="parTxOnly" presStyleLbl="node1" presStyleIdx="4" presStyleCnt="5" custScaleX="117449" custScaleY="143984">
        <dgm:presLayoutVars>
          <dgm:bulletEnabled val="1"/>
        </dgm:presLayoutVars>
      </dgm:prSet>
      <dgm:spPr/>
    </dgm:pt>
  </dgm:ptLst>
  <dgm:cxnLst>
    <dgm:cxn modelId="{46877B0F-D96F-4F48-A8FA-6CA5B1D50C9B}" srcId="{2300C402-C89A-4590-9F83-E85A1BF547A9}" destId="{811358E7-CD21-48B2-A153-EF63F4156C7A}" srcOrd="4" destOrd="0" parTransId="{3E060893-97CE-4039-BF4F-A7452B3F8F7F}" sibTransId="{579708B4-35EE-4E59-9902-E154E2FB33C1}"/>
    <dgm:cxn modelId="{9672F11D-26C9-4773-88B2-E0E9AC15B62B}" srcId="{2300C402-C89A-4590-9F83-E85A1BF547A9}" destId="{D312EA22-076D-4B2E-81E9-7417608DAE98}" srcOrd="0" destOrd="0" parTransId="{D339E2EA-F8F1-4367-AEDD-5ECCB7DEC699}" sibTransId="{63DD1EC1-95B0-4B2E-BB7E-4EF4F0F845DA}"/>
    <dgm:cxn modelId="{A801994A-D5C0-4D85-AB77-DAE510B74C1E}" type="presOf" srcId="{D40550FB-1BE3-40E0-B1B2-178739F23C0B}" destId="{89DF86F2-06C0-425C-8B91-B913EB49F9FA}" srcOrd="0" destOrd="0" presId="urn:microsoft.com/office/officeart/2005/8/layout/hChevron3"/>
    <dgm:cxn modelId="{D5EA1D4C-2033-4322-BB2E-621A4F293562}" srcId="{2300C402-C89A-4590-9F83-E85A1BF547A9}" destId="{405F9DE2-C8A5-4C31-9A3E-C04A9E54A827}" srcOrd="1" destOrd="0" parTransId="{BD0D527F-79E0-40B2-B6C6-1418B5471F2A}" sibTransId="{35002916-4059-4B16-A425-29AFA33EEEA8}"/>
    <dgm:cxn modelId="{081E6251-9828-439C-BD86-B6D1AB3E1DE2}" type="presOf" srcId="{405F9DE2-C8A5-4C31-9A3E-C04A9E54A827}" destId="{31BC9ED4-DC27-4F04-B559-AC0E295E85FF}" srcOrd="0" destOrd="0" presId="urn:microsoft.com/office/officeart/2005/8/layout/hChevron3"/>
    <dgm:cxn modelId="{4AFEB155-BCFE-488C-9A04-49073AC04683}" type="presOf" srcId="{D312EA22-076D-4B2E-81E9-7417608DAE98}" destId="{45F1566A-B10A-495B-8435-94FEE98C3C30}" srcOrd="0" destOrd="0" presId="urn:microsoft.com/office/officeart/2005/8/layout/hChevron3"/>
    <dgm:cxn modelId="{2D10D278-9710-4A12-9FCC-E5C6FE294C4E}" srcId="{2300C402-C89A-4590-9F83-E85A1BF547A9}" destId="{BA68A799-B78E-439E-B46F-DC57A663020C}" srcOrd="3" destOrd="0" parTransId="{4633401A-8F63-4E24-A084-B20DC7961321}" sibTransId="{82BEC700-C4D9-4DCE-9007-BDC2D5C167EC}"/>
    <dgm:cxn modelId="{95E0367D-8E19-4BBC-B288-5998D818903B}" type="presOf" srcId="{811358E7-CD21-48B2-A153-EF63F4156C7A}" destId="{16972295-9DE1-4E79-8FCB-27E82770B2F5}" srcOrd="0" destOrd="0" presId="urn:microsoft.com/office/officeart/2005/8/layout/hChevron3"/>
    <dgm:cxn modelId="{EC8DED8F-378F-4129-B3A8-4C68428A73E3}" type="presOf" srcId="{2300C402-C89A-4590-9F83-E85A1BF547A9}" destId="{89F683BF-A8EC-4AE8-9B46-8236D5A396D0}" srcOrd="0" destOrd="0" presId="urn:microsoft.com/office/officeart/2005/8/layout/hChevron3"/>
    <dgm:cxn modelId="{0B7200B1-E1BD-4B34-95BF-DE82D4B7BE10}" type="presOf" srcId="{BA68A799-B78E-439E-B46F-DC57A663020C}" destId="{5AF28B01-AFB0-42CF-9A9E-BDE77DF545F2}" srcOrd="0" destOrd="0" presId="urn:microsoft.com/office/officeart/2005/8/layout/hChevron3"/>
    <dgm:cxn modelId="{54B056B2-FDBC-4052-82FB-FE49C537975B}" srcId="{2300C402-C89A-4590-9F83-E85A1BF547A9}" destId="{D40550FB-1BE3-40E0-B1B2-178739F23C0B}" srcOrd="2" destOrd="0" parTransId="{EB5EDCB5-35D6-4A08-AA18-8BCCD2992824}" sibTransId="{73210CF6-9748-4148-88DC-75980B1B3C03}"/>
    <dgm:cxn modelId="{1D9B89C1-44F2-4C32-A736-7E72911859AE}" type="presParOf" srcId="{89F683BF-A8EC-4AE8-9B46-8236D5A396D0}" destId="{45F1566A-B10A-495B-8435-94FEE98C3C30}" srcOrd="0" destOrd="0" presId="urn:microsoft.com/office/officeart/2005/8/layout/hChevron3"/>
    <dgm:cxn modelId="{705A3DC9-078E-48B2-B30D-88A2F90A37D6}" type="presParOf" srcId="{89F683BF-A8EC-4AE8-9B46-8236D5A396D0}" destId="{2098B89F-401C-4BAC-9743-FB44F5F7319C}" srcOrd="1" destOrd="0" presId="urn:microsoft.com/office/officeart/2005/8/layout/hChevron3"/>
    <dgm:cxn modelId="{73937A84-E483-49C6-9998-EA358D92A15E}" type="presParOf" srcId="{89F683BF-A8EC-4AE8-9B46-8236D5A396D0}" destId="{31BC9ED4-DC27-4F04-B559-AC0E295E85FF}" srcOrd="2" destOrd="0" presId="urn:microsoft.com/office/officeart/2005/8/layout/hChevron3"/>
    <dgm:cxn modelId="{C6BDC772-EA69-4151-B091-0CF1EB8FDD10}" type="presParOf" srcId="{89F683BF-A8EC-4AE8-9B46-8236D5A396D0}" destId="{A02437D4-19CD-4AB7-B98B-5538998E8E93}" srcOrd="3" destOrd="0" presId="urn:microsoft.com/office/officeart/2005/8/layout/hChevron3"/>
    <dgm:cxn modelId="{89BA1C44-49CC-4C38-A35A-F34C9AE816C3}" type="presParOf" srcId="{89F683BF-A8EC-4AE8-9B46-8236D5A396D0}" destId="{89DF86F2-06C0-425C-8B91-B913EB49F9FA}" srcOrd="4" destOrd="0" presId="urn:microsoft.com/office/officeart/2005/8/layout/hChevron3"/>
    <dgm:cxn modelId="{4AB6748F-4E8D-4507-B60B-A5143AE7F795}" type="presParOf" srcId="{89F683BF-A8EC-4AE8-9B46-8236D5A396D0}" destId="{5AE911CF-15C0-4D1E-8EAC-50E7E8164263}" srcOrd="5" destOrd="0" presId="urn:microsoft.com/office/officeart/2005/8/layout/hChevron3"/>
    <dgm:cxn modelId="{DD77E5CC-8E6C-48F1-A542-485804C7DE66}" type="presParOf" srcId="{89F683BF-A8EC-4AE8-9B46-8236D5A396D0}" destId="{5AF28B01-AFB0-42CF-9A9E-BDE77DF545F2}" srcOrd="6" destOrd="0" presId="urn:microsoft.com/office/officeart/2005/8/layout/hChevron3"/>
    <dgm:cxn modelId="{25385C80-D79C-4F29-A394-ABC323A74FDA}" type="presParOf" srcId="{89F683BF-A8EC-4AE8-9B46-8236D5A396D0}" destId="{EB75B735-5B84-4CDF-80E1-2AAF328F7F1E}" srcOrd="7" destOrd="0" presId="urn:microsoft.com/office/officeart/2005/8/layout/hChevron3"/>
    <dgm:cxn modelId="{B09C8E19-3ADE-4CBD-99DA-703D6B2E63C2}" type="presParOf" srcId="{89F683BF-A8EC-4AE8-9B46-8236D5A396D0}" destId="{16972295-9DE1-4E79-8FCB-27E82770B2F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1566A-B10A-495B-8435-94FEE98C3C30}">
      <dsp:nvSpPr>
        <dsp:cNvPr id="0" name=""/>
        <dsp:cNvSpPr/>
      </dsp:nvSpPr>
      <dsp:spPr>
        <a:xfrm>
          <a:off x="1614" y="902525"/>
          <a:ext cx="2046014" cy="1178373"/>
        </a:xfrm>
        <a:prstGeom prst="homePlate">
          <a:avLst/>
        </a:prstGeom>
        <a:solidFill>
          <a:srgbClr val="0193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Initial community resilience conversations</a:t>
          </a:r>
        </a:p>
      </dsp:txBody>
      <dsp:txXfrm>
        <a:off x="1614" y="902525"/>
        <a:ext cx="1751421" cy="1178373"/>
      </dsp:txXfrm>
    </dsp:sp>
    <dsp:sp modelId="{31BC9ED4-DC27-4F04-B559-AC0E295E85FF}">
      <dsp:nvSpPr>
        <dsp:cNvPr id="0" name=""/>
        <dsp:cNvSpPr/>
      </dsp:nvSpPr>
      <dsp:spPr>
        <a:xfrm>
          <a:off x="1638426" y="902525"/>
          <a:ext cx="2046014" cy="1178373"/>
        </a:xfrm>
        <a:prstGeom prst="chevron">
          <a:avLst/>
        </a:prstGeom>
        <a:solidFill>
          <a:srgbClr val="0193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Strategy kickoff</a:t>
          </a:r>
        </a:p>
      </dsp:txBody>
      <dsp:txXfrm>
        <a:off x="2227613" y="902525"/>
        <a:ext cx="867641" cy="1178373"/>
      </dsp:txXfrm>
    </dsp:sp>
    <dsp:sp modelId="{89DF86F2-06C0-425C-8B91-B913EB49F9FA}">
      <dsp:nvSpPr>
        <dsp:cNvPr id="0" name=""/>
        <dsp:cNvSpPr/>
      </dsp:nvSpPr>
      <dsp:spPr>
        <a:xfrm>
          <a:off x="3275238" y="902525"/>
          <a:ext cx="2046014" cy="1178373"/>
        </a:xfrm>
        <a:prstGeom prst="chevron">
          <a:avLst/>
        </a:prstGeom>
        <a:solidFill>
          <a:srgbClr val="0193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Draft strategy, survey, &amp; workshop</a:t>
          </a:r>
        </a:p>
      </dsp:txBody>
      <dsp:txXfrm>
        <a:off x="3864425" y="902525"/>
        <a:ext cx="867641" cy="1178373"/>
      </dsp:txXfrm>
    </dsp:sp>
    <dsp:sp modelId="{5AF28B01-AFB0-42CF-9A9E-BDE77DF545F2}">
      <dsp:nvSpPr>
        <dsp:cNvPr id="0" name=""/>
        <dsp:cNvSpPr/>
      </dsp:nvSpPr>
      <dsp:spPr>
        <a:xfrm>
          <a:off x="4912050" y="902525"/>
          <a:ext cx="2046014" cy="1178373"/>
        </a:xfrm>
        <a:prstGeom prst="chevron">
          <a:avLst/>
        </a:prstGeom>
        <a:solidFill>
          <a:srgbClr val="0193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Final Climate Resilience Strategy document </a:t>
          </a:r>
        </a:p>
      </dsp:txBody>
      <dsp:txXfrm>
        <a:off x="5501237" y="902525"/>
        <a:ext cx="867641" cy="1178373"/>
      </dsp:txXfrm>
    </dsp:sp>
    <dsp:sp modelId="{16972295-9DE1-4E79-8FCB-27E82770B2F5}">
      <dsp:nvSpPr>
        <dsp:cNvPr id="0" name=""/>
        <dsp:cNvSpPr/>
      </dsp:nvSpPr>
      <dsp:spPr>
        <a:xfrm>
          <a:off x="6548862" y="902525"/>
          <a:ext cx="2403024" cy="1178373"/>
        </a:xfrm>
        <a:prstGeom prst="chevron">
          <a:avLst/>
        </a:prstGeom>
        <a:solidFill>
          <a:srgbClr val="9C5F1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Implementation</a:t>
          </a:r>
        </a:p>
      </dsp:txBody>
      <dsp:txXfrm>
        <a:off x="7138049" y="902525"/>
        <a:ext cx="1224651" cy="1178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4CC48-E0C4-493E-B4CF-0626D5B90A3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F2A5C-4B5A-4D9E-A720-42056CC4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0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2B817C4-ED1C-434E-9777-14B5CF82B1C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8BCAD15F-0610-4DE4-877E-DFC5050B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4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AFTER TRACY AND MIKE,</a:t>
            </a:r>
            <a:r>
              <a:rPr lang="en-US" dirty="0"/>
              <a:t> </a:t>
            </a:r>
            <a:r>
              <a:rPr lang="en-US" b="1" dirty="0"/>
              <a:t>SWITCH TO SNOVER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D15F-0610-4DE4-877E-DFC5050B91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8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D15F-0610-4DE4-877E-DFC5050B91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1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D15F-0610-4DE4-877E-DFC5050B91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0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D15F-0610-4DE4-877E-DFC5050B91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26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D15F-0610-4DE4-877E-DFC5050B91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1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D15F-0610-4DE4-877E-DFC5050B91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44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D15F-0610-4DE4-877E-DFC5050B91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9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2" y="2130519"/>
            <a:ext cx="7772977" cy="1469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3" y="3885640"/>
            <a:ext cx="6401955" cy="1753721"/>
          </a:xfrm>
        </p:spPr>
        <p:txBody>
          <a:bodyPr/>
          <a:lstStyle>
            <a:lvl1pPr marL="0" indent="0" algn="ctr">
              <a:buNone/>
              <a:defRPr/>
            </a:lvl1pPr>
            <a:lvl2pPr marL="410291" indent="0" algn="ctr">
              <a:buNone/>
              <a:defRPr/>
            </a:lvl2pPr>
            <a:lvl3pPr marL="820583" indent="0" algn="ctr">
              <a:buNone/>
              <a:defRPr/>
            </a:lvl3pPr>
            <a:lvl4pPr marL="1230874" indent="0" algn="ctr">
              <a:buNone/>
              <a:defRPr/>
            </a:lvl4pPr>
            <a:lvl5pPr marL="1641165" indent="0" algn="ctr">
              <a:buNone/>
              <a:defRPr/>
            </a:lvl5pPr>
            <a:lvl6pPr marL="2051456" indent="0" algn="ctr">
              <a:buNone/>
              <a:defRPr/>
            </a:lvl6pPr>
            <a:lvl7pPr marL="2461748" indent="0" algn="ctr">
              <a:buNone/>
              <a:defRPr/>
            </a:lvl7pPr>
            <a:lvl8pPr marL="2872039" indent="0" algn="ctr">
              <a:buNone/>
              <a:defRPr/>
            </a:lvl8pPr>
            <a:lvl9pPr marL="328233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6D6D7-DA19-4169-B703-AFCF7B8333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5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800321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0B306-ED16-4363-917A-18631CF89D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8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5B4D8-B91E-42B6-AD23-72192BEEFA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77" y="274545"/>
            <a:ext cx="2056535" cy="58522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89" y="274545"/>
            <a:ext cx="6033943" cy="58522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8D44A-7699-4518-B48A-20DC2E5B27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5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9" y="1545798"/>
            <a:ext cx="8229023" cy="4527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5F855-005C-48CF-865D-570C5D328F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6241676"/>
            <a:ext cx="9144000" cy="616324"/>
          </a:xfrm>
          <a:prstGeom prst="rect">
            <a:avLst/>
          </a:prstGeom>
          <a:solidFill>
            <a:srgbClr val="013A6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925377" y="6437411"/>
            <a:ext cx="1218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3764"/>
                </a:solidFill>
              </a:rPr>
              <a:t>dnr.wa.gov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DDCD64C6-082A-4D2B-820B-1DC46CBC8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64" y="6327279"/>
            <a:ext cx="566928" cy="445118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C0ECEE4E-3245-475B-9956-C28AA4918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4" y="6341126"/>
            <a:ext cx="1391412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2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632C1-CE3D-4889-9BF8-ACEE015C33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599640"/>
            <a:ext cx="4045238" cy="45271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599640"/>
            <a:ext cx="4045239" cy="45271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DD38B-89DF-4AB7-847E-07EB7ACBAD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3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5343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99268-5A0E-4C1A-9EE6-53B7562967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0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C64CA-936A-479F-9199-09F4805717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2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view of the side of a mountain&#10;&#10;Description automatically generated">
            <a:extLst>
              <a:ext uri="{FF2B5EF4-FFF2-40B4-BE49-F238E27FC236}">
                <a16:creationId xmlns:a16="http://schemas.microsoft.com/office/drawing/2014/main" id="{E5593372-43E1-44D2-8515-D9AF257DD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r="23856"/>
          <a:stretch/>
        </p:blipFill>
        <p:spPr>
          <a:xfrm>
            <a:off x="0" y="-2700"/>
            <a:ext cx="9144000" cy="68550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CF9EBB-12FC-E04A-9B60-6E305A59BD8D}"/>
              </a:ext>
            </a:extLst>
          </p:cNvPr>
          <p:cNvSpPr/>
          <p:nvPr userDrawn="1"/>
        </p:nvSpPr>
        <p:spPr bwMode="auto">
          <a:xfrm>
            <a:off x="0" y="6241676"/>
            <a:ext cx="9144000" cy="658798"/>
          </a:xfrm>
          <a:prstGeom prst="rect">
            <a:avLst/>
          </a:prstGeom>
          <a:solidFill>
            <a:srgbClr val="013A6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99637DA-231B-404C-85C4-F85C97C62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64" y="6327279"/>
            <a:ext cx="566928" cy="445118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4532AD9-28BE-4AF5-849A-775B696107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4" y="6341126"/>
            <a:ext cx="1391412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view of the side of a mountain&#10;&#10;Description automatically generated">
            <a:extLst>
              <a:ext uri="{FF2B5EF4-FFF2-40B4-BE49-F238E27FC236}">
                <a16:creationId xmlns:a16="http://schemas.microsoft.com/office/drawing/2014/main" id="{ABDC44A0-35B2-414E-829F-AD4AB85E8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r="23856"/>
          <a:stretch/>
        </p:blipFill>
        <p:spPr>
          <a:xfrm>
            <a:off x="0" y="2944"/>
            <a:ext cx="9144000" cy="68550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575060-B806-45DB-8B42-FF9006912061}"/>
              </a:ext>
            </a:extLst>
          </p:cNvPr>
          <p:cNvSpPr/>
          <p:nvPr userDrawn="1"/>
        </p:nvSpPr>
        <p:spPr bwMode="auto">
          <a:xfrm>
            <a:off x="0" y="6241676"/>
            <a:ext cx="9144000" cy="658798"/>
          </a:xfrm>
          <a:prstGeom prst="rect">
            <a:avLst/>
          </a:prstGeom>
          <a:solidFill>
            <a:srgbClr val="013A6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43D07B-5941-4E74-B422-D4F0D7BE2BC0}"/>
              </a:ext>
            </a:extLst>
          </p:cNvPr>
          <p:cNvSpPr/>
          <p:nvPr userDrawn="1"/>
        </p:nvSpPr>
        <p:spPr bwMode="auto">
          <a:xfrm>
            <a:off x="-4542" y="-39531"/>
            <a:ext cx="9144000" cy="6281207"/>
          </a:xfrm>
          <a:prstGeom prst="rect">
            <a:avLst/>
          </a:prstGeom>
          <a:solidFill>
            <a:srgbClr val="013A6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6D64434-C43F-4447-9C44-9BDFA68640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64" y="6327279"/>
            <a:ext cx="566928" cy="445118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F972D8B-59B3-4079-9345-8AC6014A4E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4" y="6341126"/>
            <a:ext cx="1391412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6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C29E-3287-4EBE-8AE4-BCE0E1088B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89" y="274544"/>
            <a:ext cx="82290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89" y="1599640"/>
            <a:ext cx="8229023" cy="45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89" y="6245879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914608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89" y="6245879"/>
            <a:ext cx="2895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defTabSz="914608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5879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defTabSz="914608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6DCCB-683A-4392-8C87-0F55E837594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4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10291"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20583"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30874"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41165"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3334" indent="-343334" algn="l" defTabSz="914608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29" indent="-284925" algn="l" defTabSz="914608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47" indent="-227940" algn="l" defTabSz="91460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52" indent="-227940" algn="l" defTabSz="91460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5" indent="-227940" algn="l" defTabSz="91460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67446" indent="-227940" algn="l" defTabSz="91460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77737" indent="-227940" algn="l" defTabSz="91460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88029" indent="-227940" algn="l" defTabSz="91460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98320" indent="-227940" algn="l" defTabSz="91460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840C89-F5C5-D24D-A851-E12568D4C118}"/>
              </a:ext>
            </a:extLst>
          </p:cNvPr>
          <p:cNvSpPr/>
          <p:nvPr/>
        </p:nvSpPr>
        <p:spPr bwMode="auto">
          <a:xfrm>
            <a:off x="-1" y="2286000"/>
            <a:ext cx="8283845" cy="2971800"/>
          </a:xfrm>
          <a:prstGeom prst="rect">
            <a:avLst/>
          </a:prstGeom>
          <a:solidFill>
            <a:srgbClr val="013A69">
              <a:alpha val="7058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53D22EF4-9AE9-B340-AB80-462429125B0F}"/>
              </a:ext>
            </a:extLst>
          </p:cNvPr>
          <p:cNvSpPr txBox="1">
            <a:spLocks/>
          </p:cNvSpPr>
          <p:nvPr/>
        </p:nvSpPr>
        <p:spPr bwMode="auto">
          <a:xfrm>
            <a:off x="152400" y="2694768"/>
            <a:ext cx="77982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10291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820583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230874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641165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4000" b="1" kern="0" dirty="0">
                <a:solidFill>
                  <a:schemeClr val="bg1"/>
                </a:solidFill>
              </a:rPr>
              <a:t>Chelan County Climate Resilience Strategy Document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1623A8A2-D81F-4FF3-9B83-0ABAA50D6A03}"/>
              </a:ext>
            </a:extLst>
          </p:cNvPr>
          <p:cNvSpPr txBox="1">
            <a:spLocks/>
          </p:cNvSpPr>
          <p:nvPr/>
        </p:nvSpPr>
        <p:spPr>
          <a:xfrm>
            <a:off x="152400" y="4393768"/>
            <a:ext cx="8610600" cy="78811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3334" indent="-343334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229" indent="-284925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547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52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155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67446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77737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288029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98320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solidFill>
                  <a:schemeClr val="bg1"/>
                </a:solidFill>
              </a:rPr>
              <a:t>Shawn Seaman, Chelan PUD</a:t>
            </a:r>
          </a:p>
          <a:p>
            <a:pPr marL="0" indent="0">
              <a:buNone/>
            </a:pPr>
            <a:r>
              <a:rPr lang="en-US" sz="2400" kern="0" dirty="0">
                <a:solidFill>
                  <a:schemeClr val="bg1"/>
                </a:solidFill>
              </a:rPr>
              <a:t>Mike Kaputa, Chelan County Natural Resources Dept.</a:t>
            </a:r>
          </a:p>
        </p:txBody>
      </p:sp>
    </p:spTree>
    <p:extLst>
      <p:ext uri="{BB962C8B-B14F-4D97-AF65-F5344CB8AC3E}">
        <p14:creationId xmlns:p14="http://schemas.microsoft.com/office/powerpoint/2010/main" val="3866098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56E9-CFE7-4D21-99DF-3100318D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and Purpose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62CEFD-B250-415E-A94C-451EF46AFED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376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10291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820583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230874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641165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>
                <a:solidFill>
                  <a:srgbClr val="DAEDEF"/>
                </a:solidFill>
                <a:latin typeface="+mn-lt"/>
              </a:rPr>
              <a:t>	Project Timeline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D32BC09-4813-4E01-93DF-90BDE4A801E0}"/>
              </a:ext>
            </a:extLst>
          </p:cNvPr>
          <p:cNvGrpSpPr/>
          <p:nvPr/>
        </p:nvGrpSpPr>
        <p:grpSpPr>
          <a:xfrm>
            <a:off x="67903" y="2103115"/>
            <a:ext cx="9008194" cy="4001430"/>
            <a:chOff x="67903" y="1227460"/>
            <a:chExt cx="9008194" cy="40014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D1F1A1-FEAA-42F0-8E12-FCA92401D571}"/>
                </a:ext>
              </a:extLst>
            </p:cNvPr>
            <p:cNvSpPr txBox="1"/>
            <p:nvPr/>
          </p:nvSpPr>
          <p:spPr>
            <a:xfrm>
              <a:off x="2956496" y="3758109"/>
              <a:ext cx="5277532" cy="147078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/>
                <a:t>Opportunity to advance </a:t>
              </a:r>
              <a:r>
                <a:rPr lang="en-US" sz="1700" dirty="0"/>
                <a:t>resilience projects across the county</a:t>
              </a:r>
              <a:endParaRPr lang="en-US" sz="17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/>
                <a:t>Opportunity for 2021 funding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dirty="0"/>
                <a:t>Convene Round Table in early 2021 to guide implementation</a:t>
              </a:r>
              <a:endParaRPr lang="en-US" sz="17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7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700" kern="1200" dirty="0"/>
            </a:p>
          </p:txBody>
        </p:sp>
        <p:sp>
          <p:nvSpPr>
            <p:cNvPr id="29" name="Arrow: Curved Left 28">
              <a:extLst>
                <a:ext uri="{FF2B5EF4-FFF2-40B4-BE49-F238E27FC236}">
                  <a16:creationId xmlns:a16="http://schemas.microsoft.com/office/drawing/2014/main" id="{46D40F55-EC38-425F-A8FA-18A95CBA6C7C}"/>
                </a:ext>
              </a:extLst>
            </p:cNvPr>
            <p:cNvSpPr/>
            <p:nvPr/>
          </p:nvSpPr>
          <p:spPr bwMode="auto">
            <a:xfrm rot="1226316">
              <a:off x="8377843" y="3119920"/>
              <a:ext cx="607467" cy="1438882"/>
            </a:xfrm>
            <a:prstGeom prst="curvedLef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111F4C3-6A7B-494C-BE7C-06022C4BB0D6}"/>
                </a:ext>
              </a:extLst>
            </p:cNvPr>
            <p:cNvGrpSpPr/>
            <p:nvPr/>
          </p:nvGrpSpPr>
          <p:grpSpPr>
            <a:xfrm>
              <a:off x="67903" y="1227460"/>
              <a:ext cx="9008194" cy="2983424"/>
              <a:chOff x="40556" y="2812942"/>
              <a:chExt cx="9008194" cy="2983424"/>
            </a:xfrm>
          </p:grpSpPr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06BAE819-5B51-46CF-A481-1807D227643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40159820"/>
                  </p:ext>
                </p:extLst>
              </p:nvPr>
            </p:nvGraphicFramePr>
            <p:xfrm>
              <a:off x="95249" y="2812942"/>
              <a:ext cx="8953501" cy="29834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28A91D-83A7-48F4-9B67-E54E3272A428}"/>
                  </a:ext>
                </a:extLst>
              </p:cNvPr>
              <p:cNvSpPr txBox="1"/>
              <p:nvPr/>
            </p:nvSpPr>
            <p:spPr>
              <a:xfrm>
                <a:off x="40556" y="4881475"/>
                <a:ext cx="9511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2019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4B3370-79E7-48D1-B353-821B6AFAAF2D}"/>
                  </a:ext>
                </a:extLst>
              </p:cNvPr>
              <p:cNvSpPr txBox="1"/>
              <p:nvPr/>
            </p:nvSpPr>
            <p:spPr>
              <a:xfrm>
                <a:off x="1704042" y="4881475"/>
                <a:ext cx="9511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May 2020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E65CA1-E8A6-4FF6-BE24-D1F0CE85627A}"/>
                  </a:ext>
                </a:extLst>
              </p:cNvPr>
              <p:cNvSpPr txBox="1"/>
              <p:nvPr/>
            </p:nvSpPr>
            <p:spPr>
              <a:xfrm>
                <a:off x="3359779" y="4881475"/>
                <a:ext cx="9511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Aug 2020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18AC93-8AEB-4026-92D4-BC44472B4A6F}"/>
                  </a:ext>
                </a:extLst>
              </p:cNvPr>
              <p:cNvSpPr txBox="1"/>
              <p:nvPr/>
            </p:nvSpPr>
            <p:spPr>
              <a:xfrm>
                <a:off x="4969019" y="4881475"/>
                <a:ext cx="9511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Oct 2020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139503-0A31-455E-8308-8B22FD5D4AB8}"/>
                  </a:ext>
                </a:extLst>
              </p:cNvPr>
              <p:cNvSpPr txBox="1"/>
              <p:nvPr/>
            </p:nvSpPr>
            <p:spPr>
              <a:xfrm>
                <a:off x="6578264" y="4897678"/>
                <a:ext cx="156580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Dec 2020 and beyond!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C2B860E-2DA0-4D8E-A65C-0E0EC06C6C5E}"/>
              </a:ext>
            </a:extLst>
          </p:cNvPr>
          <p:cNvSpPr txBox="1"/>
          <p:nvPr/>
        </p:nvSpPr>
        <p:spPr>
          <a:xfrm>
            <a:off x="255722" y="1417544"/>
            <a:ext cx="85628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Multiple organizations and community members have been working on the process for nearly two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With a strategy in place, we can continue with coordinated action to create a climate resilient Chelan County</a:t>
            </a:r>
          </a:p>
        </p:txBody>
      </p:sp>
    </p:spTree>
    <p:extLst>
      <p:ext uri="{BB962C8B-B14F-4D97-AF65-F5344CB8AC3E}">
        <p14:creationId xmlns:p14="http://schemas.microsoft.com/office/powerpoint/2010/main" val="121005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A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C76F6D-AAA0-EC49-891F-DB3743914BA0}"/>
              </a:ext>
            </a:extLst>
          </p:cNvPr>
          <p:cNvSpPr/>
          <p:nvPr/>
        </p:nvSpPr>
        <p:spPr bwMode="auto">
          <a:xfrm>
            <a:off x="0" y="2933700"/>
            <a:ext cx="6400800" cy="1066800"/>
          </a:xfrm>
          <a:prstGeom prst="rect">
            <a:avLst/>
          </a:prstGeom>
          <a:solidFill>
            <a:srgbClr val="013A69">
              <a:alpha val="7058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0CEECB16-B74E-644C-8E41-DBE6FF6B9844}"/>
              </a:ext>
            </a:extLst>
          </p:cNvPr>
          <p:cNvSpPr txBox="1">
            <a:spLocks/>
          </p:cNvSpPr>
          <p:nvPr/>
        </p:nvSpPr>
        <p:spPr bwMode="auto">
          <a:xfrm>
            <a:off x="0" y="2857500"/>
            <a:ext cx="579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10291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820583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230874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641165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b="1" kern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6818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56E9-CFE7-4D21-99DF-3100318D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and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4B829-BBEB-4B37-A816-23B049157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This document is meant to help understand how climate change will impact Chelan County by answering the following questions: </a:t>
            </a:r>
          </a:p>
          <a:p>
            <a:pPr marL="0" indent="0">
              <a:buNone/>
            </a:pPr>
            <a:endParaRPr lang="en-US" sz="12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Where are we heading based on current trends and expected changes?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What does that mean for commerce, communities, residents of Chelan County as well as visitors?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What are steps Chelan County and the greater community can take to build climate resilience?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62CEFD-B250-415E-A94C-451EF46AFED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376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10291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820583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230874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641165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>
                <a:solidFill>
                  <a:srgbClr val="DAEDEF"/>
                </a:solidFill>
                <a:latin typeface="+mn-lt"/>
              </a:rPr>
              <a:t>	Purpose</a:t>
            </a:r>
          </a:p>
        </p:txBody>
      </p:sp>
    </p:spTree>
    <p:extLst>
      <p:ext uri="{BB962C8B-B14F-4D97-AF65-F5344CB8AC3E}">
        <p14:creationId xmlns:p14="http://schemas.microsoft.com/office/powerpoint/2010/main" val="144634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C06705-A797-4C39-BEBD-D1976CFC6DE6}"/>
              </a:ext>
            </a:extLst>
          </p:cNvPr>
          <p:cNvSpPr/>
          <p:nvPr/>
        </p:nvSpPr>
        <p:spPr bwMode="auto">
          <a:xfrm>
            <a:off x="0" y="1417544"/>
            <a:ext cx="3533614" cy="4673130"/>
          </a:xfrm>
          <a:prstGeom prst="rect">
            <a:avLst/>
          </a:prstGeom>
          <a:solidFill>
            <a:srgbClr val="0193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19390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B56E9-CFE7-4D21-99DF-3100318D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and Purpose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62CEFD-B250-415E-A94C-451EF46AFED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376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10291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820583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230874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641165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>
                <a:solidFill>
                  <a:srgbClr val="DAEDEF"/>
                </a:solidFill>
                <a:latin typeface="+mn-lt"/>
              </a:rPr>
              <a:t>	Purpose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85DC6E9-530B-43C3-AF4B-A28A6C649D8F}"/>
              </a:ext>
            </a:extLst>
          </p:cNvPr>
          <p:cNvSpPr txBox="1">
            <a:spLocks/>
          </p:cNvSpPr>
          <p:nvPr/>
        </p:nvSpPr>
        <p:spPr>
          <a:xfrm>
            <a:off x="3828394" y="1417544"/>
            <a:ext cx="4858405" cy="46731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3334" indent="-343334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229" indent="-284925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547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52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155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67446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77737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288029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98320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kern="0" dirty="0"/>
              <a:t>Document meant to help achieve two key benefits of county-wide climate resilience planning:</a:t>
            </a:r>
          </a:p>
          <a:p>
            <a:pPr marL="514350" indent="-514350">
              <a:buFont typeface="+mj-lt"/>
              <a:buAutoNum type="arabicPeriod"/>
            </a:pPr>
            <a:endParaRPr lang="en-US" sz="1700" kern="0" dirty="0"/>
          </a:p>
          <a:p>
            <a:pPr marL="514350" indent="-514350">
              <a:buFont typeface="+mj-lt"/>
              <a:buAutoNum type="arabicPeriod"/>
            </a:pPr>
            <a:r>
              <a:rPr lang="en-US" sz="2400" kern="0" dirty="0"/>
              <a:t>Improve communication and coordination for climate resilience efforts </a:t>
            </a:r>
          </a:p>
          <a:p>
            <a:pPr marL="514350" indent="-514350">
              <a:buFont typeface="+mj-lt"/>
              <a:buAutoNum type="arabicPeriod"/>
            </a:pPr>
            <a:endParaRPr lang="en-US" sz="2400" kern="0" dirty="0"/>
          </a:p>
          <a:p>
            <a:pPr marL="514350" indent="-514350">
              <a:buFont typeface="+mj-lt"/>
              <a:buAutoNum type="arabicPeriod"/>
            </a:pPr>
            <a:r>
              <a:rPr lang="en-US" sz="2400" kern="0" dirty="0"/>
              <a:t>Identify opportunities to advance projects that provide multiple benefits for organizations, people, and agencies in Chelan County</a:t>
            </a:r>
          </a:p>
          <a:p>
            <a:endParaRPr lang="en-US" kern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A00F48E-06A3-4436-B728-73ADEFD29A73}"/>
              </a:ext>
            </a:extLst>
          </p:cNvPr>
          <p:cNvSpPr txBox="1">
            <a:spLocks/>
          </p:cNvSpPr>
          <p:nvPr/>
        </p:nvSpPr>
        <p:spPr>
          <a:xfrm>
            <a:off x="294780" y="1722668"/>
            <a:ext cx="3029606" cy="3717788"/>
          </a:xfrm>
          <a:prstGeom prst="rect">
            <a:avLst/>
          </a:prstGeom>
        </p:spPr>
        <p:txBody>
          <a:bodyPr>
            <a:normAutofit/>
          </a:bodyPr>
          <a:lstStyle>
            <a:lvl1pPr marL="343334" indent="-343334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229" indent="-284925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547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52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155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67446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77737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288029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98320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700" i="1" kern="0" dirty="0">
                <a:solidFill>
                  <a:schemeClr val="bg1"/>
                </a:solidFill>
              </a:rPr>
              <a:t>Building climate resilience is... </a:t>
            </a:r>
          </a:p>
          <a:p>
            <a:pPr marL="0" indent="0" algn="ctr">
              <a:buFontTx/>
              <a:buNone/>
            </a:pPr>
            <a:r>
              <a:rPr lang="en-US" sz="900" i="1" kern="0" dirty="0">
                <a:solidFill>
                  <a:schemeClr val="bg1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en-US" sz="2600" b="1" i="1" kern="0" dirty="0">
                <a:solidFill>
                  <a:schemeClr val="bg1"/>
                </a:solidFill>
              </a:rPr>
              <a:t>“Being prepared for, and adapting to, current and future climate-related changes.”</a:t>
            </a:r>
          </a:p>
          <a:p>
            <a:pPr marL="0" indent="0" algn="ctr">
              <a:buFontTx/>
              <a:buNone/>
            </a:pPr>
            <a:r>
              <a:rPr lang="en-US" sz="700" i="1" kern="0" dirty="0">
                <a:solidFill>
                  <a:schemeClr val="bg1"/>
                </a:solidFill>
              </a:rPr>
              <a:t> </a:t>
            </a:r>
            <a:r>
              <a:rPr lang="en-US" sz="900" i="1" kern="0" dirty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FontTx/>
              <a:buNone/>
            </a:pPr>
            <a:r>
              <a:rPr lang="en-US" sz="1600" i="1" kern="0" dirty="0">
                <a:solidFill>
                  <a:schemeClr val="bg1"/>
                </a:solidFill>
              </a:rPr>
              <a:t>–WA DNR Plan for Climate Resilience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4395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9" y="1545798"/>
            <a:ext cx="4904925" cy="452717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strategy outlines the expected impacts of climate change in the following impact areas: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Wildfire</a:t>
            </a:r>
          </a:p>
          <a:p>
            <a:r>
              <a:rPr lang="en-US" sz="2400" b="1" dirty="0"/>
              <a:t>Snowpack &amp; Streamflow</a:t>
            </a:r>
          </a:p>
          <a:p>
            <a:r>
              <a:rPr lang="en-US" sz="2400" b="1" dirty="0"/>
              <a:t>Flooding</a:t>
            </a:r>
          </a:p>
          <a:p>
            <a:r>
              <a:rPr lang="en-US" sz="2400" b="1" dirty="0"/>
              <a:t>Water Supply</a:t>
            </a:r>
          </a:p>
        </p:txBody>
      </p:sp>
      <p:pic>
        <p:nvPicPr>
          <p:cNvPr id="6" name="Picture 5" descr="A tree with a mountain in the background&#10;&#10;Description automatically generated">
            <a:extLst>
              <a:ext uri="{FF2B5EF4-FFF2-40B4-BE49-F238E27FC236}">
                <a16:creationId xmlns:a16="http://schemas.microsoft.com/office/drawing/2014/main" id="{8E25E363-F5D0-4E43-81E8-E28CE3B3E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134" y="1569944"/>
            <a:ext cx="2846439" cy="213482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close up of a valley with mountains in the background&#10;&#10;Description automatically generated">
            <a:extLst>
              <a:ext uri="{FF2B5EF4-FFF2-40B4-BE49-F238E27FC236}">
                <a16:creationId xmlns:a16="http://schemas.microsoft.com/office/drawing/2014/main" id="{01BE8FEB-E687-4C80-8232-6C56DFFD9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134" y="3977352"/>
            <a:ext cx="2846439" cy="18677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D8EC69-518E-4505-A47A-11C13E4DD74C}"/>
              </a:ext>
            </a:extLst>
          </p:cNvPr>
          <p:cNvSpPr txBox="1"/>
          <p:nvPr/>
        </p:nvSpPr>
        <p:spPr bwMode="auto">
          <a:xfrm>
            <a:off x="6449669" y="3431631"/>
            <a:ext cx="2027904" cy="250723"/>
          </a:xfrm>
          <a:prstGeom prst="rect">
            <a:avLst/>
          </a:prstGeom>
          <a:noFill/>
          <a:ln w="6350"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algn="r"/>
            <a:r>
              <a:rPr lang="en-US" sz="1200" i="1" dirty="0" err="1">
                <a:solidFill>
                  <a:schemeClr val="bg1"/>
                </a:solidFill>
              </a:rPr>
              <a:t>Swakane</a:t>
            </a:r>
            <a:r>
              <a:rPr lang="en-US" sz="1200" i="1" dirty="0">
                <a:solidFill>
                  <a:schemeClr val="bg1"/>
                </a:solidFill>
              </a:rPr>
              <a:t> Fire, 2010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25330E-8417-4E39-83E0-0E61B4B44B38}"/>
              </a:ext>
            </a:extLst>
          </p:cNvPr>
          <p:cNvSpPr txBox="1"/>
          <p:nvPr/>
        </p:nvSpPr>
        <p:spPr bwMode="auto">
          <a:xfrm>
            <a:off x="6449669" y="5542716"/>
            <a:ext cx="2027904" cy="250723"/>
          </a:xfrm>
          <a:prstGeom prst="rect">
            <a:avLst/>
          </a:prstGeom>
          <a:noFill/>
          <a:ln w="6350"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algn="r"/>
            <a:r>
              <a:rPr lang="en-US" sz="1200" i="1" dirty="0">
                <a:solidFill>
                  <a:schemeClr val="bg1"/>
                </a:solidFill>
              </a:rPr>
              <a:t>Rocky Reach Dam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78B10A-BA04-4B5D-BE9B-326F7DEE39A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376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10291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820583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230874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641165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>
                <a:solidFill>
                  <a:srgbClr val="DAEDEF"/>
                </a:solidFill>
                <a:latin typeface="+mn-lt"/>
              </a:rPr>
              <a:t>	Resilience Strategy Outline</a:t>
            </a:r>
          </a:p>
        </p:txBody>
      </p:sp>
    </p:spTree>
    <p:extLst>
      <p:ext uri="{BB962C8B-B14F-4D97-AF65-F5344CB8AC3E}">
        <p14:creationId xmlns:p14="http://schemas.microsoft.com/office/powerpoint/2010/main" val="399592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178B10A-BA04-4B5D-BE9B-326F7DEE39A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376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10291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820583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230874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641165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>
                <a:solidFill>
                  <a:srgbClr val="DAEDEF"/>
                </a:solidFill>
                <a:latin typeface="+mn-lt"/>
              </a:rPr>
              <a:t>	Resilience Strategy Outline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8434EEF-DE9F-4BDC-9E8E-8819CB3D1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08" y="1501476"/>
            <a:ext cx="3576484" cy="497433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In each of the four main impact areas, it discusses:</a:t>
            </a:r>
          </a:p>
          <a:p>
            <a:r>
              <a:rPr lang="en-US" sz="2400" dirty="0"/>
              <a:t>Observed / Current Trends</a:t>
            </a:r>
          </a:p>
          <a:p>
            <a:r>
              <a:rPr lang="en-US" sz="2400" dirty="0"/>
              <a:t>Expected Changes</a:t>
            </a:r>
          </a:p>
          <a:p>
            <a:r>
              <a:rPr lang="en-US" sz="2400" dirty="0"/>
              <a:t>Impacts</a:t>
            </a:r>
          </a:p>
          <a:p>
            <a:r>
              <a:rPr lang="en-US" sz="2400" dirty="0"/>
              <a:t>Current Initiatives</a:t>
            </a:r>
          </a:p>
          <a:p>
            <a:r>
              <a:rPr lang="en-US" sz="2400" dirty="0"/>
              <a:t>Resilience Strategies</a:t>
            </a:r>
          </a:p>
        </p:txBody>
      </p:sp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E437F3E4-EB12-406D-9925-5C79B89E0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3" b="11762"/>
          <a:stretch/>
        </p:blipFill>
        <p:spPr>
          <a:xfrm>
            <a:off x="4157671" y="1647410"/>
            <a:ext cx="4712108" cy="315879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804F89-DE06-405D-8436-E8C9488A48BA}"/>
              </a:ext>
            </a:extLst>
          </p:cNvPr>
          <p:cNvSpPr txBox="1"/>
          <p:nvPr/>
        </p:nvSpPr>
        <p:spPr bwMode="auto">
          <a:xfrm>
            <a:off x="4570624" y="4907494"/>
            <a:ext cx="4299155" cy="250723"/>
          </a:xfrm>
          <a:prstGeom prst="rect">
            <a:avLst/>
          </a:prstGeom>
          <a:noFill/>
          <a:ln w="6350"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algn="r"/>
            <a:r>
              <a:rPr lang="en-US" sz="1200" i="1" dirty="0"/>
              <a:t>Example Map in Document: Extreme Fire Danger Days, Chelan County</a:t>
            </a:r>
          </a:p>
        </p:txBody>
      </p:sp>
    </p:spTree>
    <p:extLst>
      <p:ext uri="{BB962C8B-B14F-4D97-AF65-F5344CB8AC3E}">
        <p14:creationId xmlns:p14="http://schemas.microsoft.com/office/powerpoint/2010/main" val="258495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178B10A-BA04-4B5D-BE9B-326F7DEE39A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376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10291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820583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230874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641165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>
                <a:solidFill>
                  <a:srgbClr val="DAEDEF"/>
                </a:solidFill>
                <a:latin typeface="+mn-lt"/>
              </a:rPr>
              <a:t>	Resilience Strategy Outline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8434EEF-DE9F-4BDC-9E8E-8819CB3D1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08" y="1501476"/>
            <a:ext cx="8477572" cy="497433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Additional sections include: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b="1" dirty="0"/>
              <a:t>Cross-Sector Strategies: </a:t>
            </a:r>
            <a:r>
              <a:rPr lang="en-US" sz="2400" dirty="0"/>
              <a:t>resilience strategies that cut across subject areas, and address multiple hazards or expected climate conditions</a:t>
            </a:r>
          </a:p>
          <a:p>
            <a:endParaRPr lang="en-US" sz="900" dirty="0"/>
          </a:p>
          <a:p>
            <a:r>
              <a:rPr lang="en-US" sz="2400" b="1" dirty="0"/>
              <a:t>Implementation Next Steps: </a:t>
            </a:r>
            <a:r>
              <a:rPr lang="en-US" sz="2400" dirty="0"/>
              <a:t>a suggested framework for moving forward and advancing from strategies to action items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4219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B814123-AAFA-49EC-882A-8440D8F15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08" y="197872"/>
            <a:ext cx="4538363" cy="58731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C6FA90-9293-442B-95A0-EE7C373BDDEB}"/>
              </a:ext>
            </a:extLst>
          </p:cNvPr>
          <p:cNvSpPr txBox="1">
            <a:spLocks/>
          </p:cNvSpPr>
          <p:nvPr/>
        </p:nvSpPr>
        <p:spPr bwMode="auto">
          <a:xfrm>
            <a:off x="72383" y="151521"/>
            <a:ext cx="4339525" cy="63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10291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820583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230874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641165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1" kern="0" dirty="0">
                <a:solidFill>
                  <a:schemeClr val="tx1"/>
                </a:solidFill>
                <a:latin typeface="+mn-lt"/>
              </a:rPr>
              <a:t>Example Strategies</a:t>
            </a:r>
            <a:endParaRPr lang="en-US" sz="3600" b="1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8519A-28E6-4F47-AECF-C7EB4F31FC5C}"/>
              </a:ext>
            </a:extLst>
          </p:cNvPr>
          <p:cNvSpPr txBox="1"/>
          <p:nvPr/>
        </p:nvSpPr>
        <p:spPr>
          <a:xfrm>
            <a:off x="193729" y="937647"/>
            <a:ext cx="38900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Wildfire: </a:t>
            </a:r>
            <a:r>
              <a:rPr lang="en-US" sz="1600" dirty="0"/>
              <a:t>Create fire adapted communities; protect critical facilities; coordinate and improve emergency preparedness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Snowpack and Streamflow: </a:t>
            </a:r>
            <a:r>
              <a:rPr lang="en-US" sz="1600" dirty="0"/>
              <a:t>Collect local data to support climate resilience including weather stations/SNOTEL, seasonal wind patterns,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Flooding: </a:t>
            </a:r>
            <a:r>
              <a:rPr lang="en-US" sz="1600" dirty="0"/>
              <a:t>Evaluate and improve stormwater management and infrastructure for high-intensity rainfall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Water Supply: </a:t>
            </a:r>
            <a:r>
              <a:rPr lang="en-US" sz="1600" dirty="0"/>
              <a:t>Drought planning to increase water conservation; consider greywater systems and water re-use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4967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6F89967F-F0B7-4BA8-BCBC-F267F3097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" r="2720" b="3528"/>
          <a:stretch/>
        </p:blipFill>
        <p:spPr>
          <a:xfrm>
            <a:off x="2684492" y="1471321"/>
            <a:ext cx="6374267" cy="467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B56E9-CFE7-4D21-99DF-3100318D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and Purpose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62CEFD-B250-415E-A94C-451EF46AFED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376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10291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820583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230874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641165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>
                <a:solidFill>
                  <a:srgbClr val="DAEDEF"/>
                </a:solidFill>
                <a:latin typeface="+mn-lt"/>
              </a:rPr>
              <a:t>	Implementation Next Steps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CD69CAB-9F8F-4F0F-B8B6-DD95EC897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63" y="1545797"/>
            <a:ext cx="3541074" cy="45271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Turn strategies into actions, and establish Climate Round Table</a:t>
            </a:r>
          </a:p>
        </p:txBody>
      </p:sp>
    </p:spTree>
    <p:extLst>
      <p:ext uri="{BB962C8B-B14F-4D97-AF65-F5344CB8AC3E}">
        <p14:creationId xmlns:p14="http://schemas.microsoft.com/office/powerpoint/2010/main" val="265193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56E9-CFE7-4D21-99DF-3100318D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and Purpose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62CEFD-B250-415E-A94C-451EF46AFED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376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10291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820583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230874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641165" algn="ctr" defTabSz="91460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>
                <a:solidFill>
                  <a:srgbClr val="DAEDEF"/>
                </a:solidFill>
                <a:latin typeface="+mn-lt"/>
              </a:rPr>
              <a:t>	Implementation Next Steps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CD69CAB-9F8F-4F0F-B8B6-DD95EC897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489" y="1545798"/>
            <a:ext cx="8229023" cy="452717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Round Table will consist of three committees to define and implement on-the-ground actions:</a:t>
            </a:r>
          </a:p>
          <a:p>
            <a:pPr marL="0" indent="0">
              <a:spcAft>
                <a:spcPts val="600"/>
              </a:spcAft>
              <a:buNone/>
            </a:pPr>
            <a:endParaRPr lang="en-US" sz="300" dirty="0"/>
          </a:p>
          <a:p>
            <a:pPr>
              <a:spcAft>
                <a:spcPts val="600"/>
              </a:spcAft>
            </a:pPr>
            <a:r>
              <a:rPr lang="en-US" sz="2400" b="1" dirty="0"/>
              <a:t>Climate Round Table</a:t>
            </a:r>
            <a:r>
              <a:rPr lang="en-US" sz="2400" dirty="0"/>
              <a:t>: will be open to anyone who has an interest in climate resilience</a:t>
            </a:r>
          </a:p>
          <a:p>
            <a:pPr>
              <a:spcAft>
                <a:spcPts val="600"/>
              </a:spcAft>
            </a:pPr>
            <a:endParaRPr lang="en-US" sz="1050" dirty="0"/>
          </a:p>
          <a:p>
            <a:pPr>
              <a:spcAft>
                <a:spcPts val="600"/>
              </a:spcAft>
            </a:pPr>
            <a:r>
              <a:rPr lang="en-US" sz="2400" b="1" dirty="0"/>
              <a:t>Executive Committee</a:t>
            </a:r>
            <a:r>
              <a:rPr lang="en-US" sz="2400" dirty="0"/>
              <a:t>: will be a subset of the Round Table executing the group’s priorities</a:t>
            </a:r>
          </a:p>
          <a:p>
            <a:pPr>
              <a:spcAft>
                <a:spcPts val="600"/>
              </a:spcAft>
            </a:pPr>
            <a:endParaRPr lang="en-US" sz="1050" dirty="0"/>
          </a:p>
          <a:p>
            <a:pPr>
              <a:spcAft>
                <a:spcPts val="600"/>
              </a:spcAft>
            </a:pPr>
            <a:r>
              <a:rPr lang="en-US" sz="2400" b="1" dirty="0"/>
              <a:t>Science Advisory Committee</a:t>
            </a:r>
            <a:r>
              <a:rPr lang="en-US" sz="2400" dirty="0"/>
              <a:t>: will provide technical advice to the Round Table and Executive Committee</a:t>
            </a:r>
          </a:p>
        </p:txBody>
      </p:sp>
    </p:spTree>
    <p:extLst>
      <p:ext uri="{BB962C8B-B14F-4D97-AF65-F5344CB8AC3E}">
        <p14:creationId xmlns:p14="http://schemas.microsoft.com/office/powerpoint/2010/main" val="1557960824"/>
      </p:ext>
    </p:extLst>
  </p:cSld>
  <p:clrMapOvr>
    <a:masterClrMapping/>
  </p:clrMapOvr>
</p:sld>
</file>

<file path=ppt/theme/theme1.xml><?xml version="1.0" encoding="utf-8"?>
<a:theme xmlns:a="http://schemas.openxmlformats.org/drawingml/2006/main" name="1_PowerPoint-Teal Green Template and photo instructions">
  <a:themeElements>
    <a:clrScheme name="Powerpoint templates gree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s gree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 templates gree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s gree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s gree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s gree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s gree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s gree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s gree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s gree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s gree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s gree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s gree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s gree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53A3A902AB6A4790C1A4D3E40D08EC" ma:contentTypeVersion="12" ma:contentTypeDescription="Create a new document." ma:contentTypeScope="" ma:versionID="19ac26be5ce70deb3c65b600c5725dc8">
  <xsd:schema xmlns:xsd="http://www.w3.org/2001/XMLSchema" xmlns:xs="http://www.w3.org/2001/XMLSchema" xmlns:p="http://schemas.microsoft.com/office/2006/metadata/properties" xmlns:ns2="2b89bce0-1d00-4f53-9775-ff05a7f41bd1" xmlns:ns3="91aeee74-720c-4486-9a43-2c84adae4046" targetNamespace="http://schemas.microsoft.com/office/2006/metadata/properties" ma:root="true" ma:fieldsID="a5371b04c842a8e11d2df468ed3cc483" ns2:_="" ns3:_="">
    <xsd:import namespace="2b89bce0-1d00-4f53-9775-ff05a7f41bd1"/>
    <xsd:import namespace="91aeee74-720c-4486-9a43-2c84adae40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89bce0-1d00-4f53-9775-ff05a7f41b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eee74-720c-4486-9a43-2c84adae40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1CB8138-7A6D-430B-8EF3-DDC4476FE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4A77D4-B960-4A9D-ABDA-917897554C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89bce0-1d00-4f53-9775-ff05a7f41bd1"/>
    <ds:schemaRef ds:uri="91aeee74-720c-4486-9a43-2c84adae40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969DE1-133A-4398-9ABD-9748665F2C45}">
  <ds:schemaRefs>
    <ds:schemaRef ds:uri="http://schemas.microsoft.com/office/2006/documentManagement/types"/>
    <ds:schemaRef ds:uri="2b89bce0-1d00-4f53-9775-ff05a7f41bd1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91aeee74-720c-4486-9a43-2c84adae4046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552</Words>
  <Application>Microsoft Office PowerPoint</Application>
  <PresentationFormat>On-screen Show (4:3)</PresentationFormat>
  <Paragraphs>94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1_PowerPoint-Teal Green Template and photo instructions</vt:lpstr>
      <vt:lpstr>PowerPoint Presentation</vt:lpstr>
      <vt:lpstr>Background and Purpose</vt:lpstr>
      <vt:lpstr>Background and Purpose</vt:lpstr>
      <vt:lpstr>Document Outline</vt:lpstr>
      <vt:lpstr>PowerPoint Presentation</vt:lpstr>
      <vt:lpstr>PowerPoint Presentation</vt:lpstr>
      <vt:lpstr>PowerPoint Presentation</vt:lpstr>
      <vt:lpstr>Background and Purpose</vt:lpstr>
      <vt:lpstr>Background and Purpose</vt:lpstr>
      <vt:lpstr>Background and Purpose</vt:lpstr>
      <vt:lpstr>PowerPoint Presentation</vt:lpstr>
    </vt:vector>
  </TitlesOfParts>
  <Company>DNR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DNR PowerPoint-Tmplt-DNR-dark green-NO page# or footer</dc:title>
  <dc:creator>bred490</dc:creator>
  <cp:lastModifiedBy>Ben</cp:lastModifiedBy>
  <cp:revision>17</cp:revision>
  <cp:lastPrinted>2015-11-23T15:36:12Z</cp:lastPrinted>
  <dcterms:created xsi:type="dcterms:W3CDTF">2009-11-19T00:15:43Z</dcterms:created>
  <dcterms:modified xsi:type="dcterms:W3CDTF">2020-12-01T16:07:09Z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0x010100A153A3A902AB6A4790C1A4D3E40D08EC</vt:lpwstr>
  </property>
</Properties>
</file>