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sldIdLst>
    <p:sldId id="272" r:id="rId5"/>
    <p:sldId id="302" r:id="rId6"/>
    <p:sldId id="332" r:id="rId7"/>
    <p:sldId id="352" r:id="rId8"/>
    <p:sldId id="353" r:id="rId9"/>
    <p:sldId id="325" r:id="rId10"/>
    <p:sldId id="303"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351" r:id="rId28"/>
    <p:sldId id="328" r:id="rId29"/>
    <p:sldId id="289" r:id="rId30"/>
    <p:sldId id="354" r:id="rId31"/>
    <p:sldId id="334" r:id="rId32"/>
    <p:sldId id="331" r:id="rId33"/>
    <p:sldId id="287" r:id="rId34"/>
    <p:sldId id="288" r:id="rId35"/>
    <p:sldId id="326" r:id="rId36"/>
    <p:sldId id="307" r:id="rId37"/>
    <p:sldId id="327" r:id="rId38"/>
    <p:sldId id="296" r:id="rId39"/>
    <p:sldId id="329" r:id="rId40"/>
    <p:sldId id="297" r:id="rId41"/>
    <p:sldId id="330" r:id="rId42"/>
    <p:sldId id="304" r:id="rId43"/>
    <p:sldId id="309" r:id="rId44"/>
    <p:sldId id="310" r:id="rId45"/>
    <p:sldId id="311" r:id="rId46"/>
    <p:sldId id="312" r:id="rId47"/>
    <p:sldId id="32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7D4242-5489-F779-F57E-63111CD6E136}" name="Stefanie Hindmarch" initials="SH" userId="S::Stefanie@berkconsulting.com::ccd4e2e0-38f7-4faf-88a9-6e469317019f" providerId="AD"/>
  <p188:author id="{50B594C2-3683-D2A6-7563-EA1098B79DD6}" name="Lisa Grueter" initials="LG" userId="Lisa Grueter" providerId="None"/>
  <p188:author id="{A192C2CC-D0E8-8DD3-27FA-8D54DED253D7}" name="Lisa Grueter" initials="LG" userId="S::Lisa@berkconsulting.com::69dfc9bb-6e69-40e5-9f9a-979667d42d0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64334-1EC4-4E93-9F11-9C160772FC3F}" v="2" dt="2023-01-24T17:24:29.8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57" autoAdjust="0"/>
  </p:normalViewPr>
  <p:slideViewPr>
    <p:cSldViewPr snapToGrid="0">
      <p:cViewPr varScale="1">
        <p:scale>
          <a:sx n="113" d="100"/>
          <a:sy n="113"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C691C-0D5C-4FF9-B533-3A435B257751}"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F285C-ABC7-492B-A27F-9C5EF3DA9B28}" type="slidenum">
              <a:rPr lang="en-US" smtClean="0"/>
              <a:t>‹#›</a:t>
            </a:fld>
            <a:endParaRPr lang="en-US"/>
          </a:p>
        </p:txBody>
      </p:sp>
    </p:spTree>
    <p:extLst>
      <p:ext uri="{BB962C8B-B14F-4D97-AF65-F5344CB8AC3E}">
        <p14:creationId xmlns:p14="http://schemas.microsoft.com/office/powerpoint/2010/main" val="2112571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Plain split zone parcel: other zone is </a:t>
            </a:r>
            <a:r>
              <a:rPr lang="en-US" dirty="0" err="1"/>
              <a:t>RR10</a:t>
            </a:r>
            <a:endParaRPr lang="en-US" dirty="0"/>
          </a:p>
          <a:p>
            <a:r>
              <a:rPr lang="en-US" dirty="0"/>
              <a:t>The Malaga split zone parcel: other zone is </a:t>
            </a:r>
            <a:r>
              <a:rPr lang="en-US" dirty="0" err="1"/>
              <a:t>RR5</a:t>
            </a:r>
            <a:endParaRPr lang="en-US" dirty="0"/>
          </a:p>
        </p:txBody>
      </p:sp>
      <p:sp>
        <p:nvSpPr>
          <p:cNvPr id="4" name="Slide Number Placeholder 3"/>
          <p:cNvSpPr>
            <a:spLocks noGrp="1"/>
          </p:cNvSpPr>
          <p:nvPr>
            <p:ph type="sldNum" sz="quarter" idx="5"/>
          </p:nvPr>
        </p:nvSpPr>
        <p:spPr/>
        <p:txBody>
          <a:bodyPr/>
          <a:lstStyle/>
          <a:p>
            <a:fld id="{0E4F285C-ABC7-492B-A27F-9C5EF3DA9B28}" type="slidenum">
              <a:rPr lang="en-US" smtClean="0"/>
              <a:t>5</a:t>
            </a:fld>
            <a:endParaRPr lang="en-US"/>
          </a:p>
        </p:txBody>
      </p:sp>
    </p:spTree>
    <p:extLst>
      <p:ext uri="{BB962C8B-B14F-4D97-AF65-F5344CB8AC3E}">
        <p14:creationId xmlns:p14="http://schemas.microsoft.com/office/powerpoint/2010/main" val="393128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17</a:t>
            </a:fld>
            <a:endParaRPr lang="en-US"/>
          </a:p>
        </p:txBody>
      </p:sp>
    </p:spTree>
    <p:extLst>
      <p:ext uri="{BB962C8B-B14F-4D97-AF65-F5344CB8AC3E}">
        <p14:creationId xmlns:p14="http://schemas.microsoft.com/office/powerpoint/2010/main" val="2643434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18</a:t>
            </a:fld>
            <a:endParaRPr lang="en-US"/>
          </a:p>
        </p:txBody>
      </p:sp>
    </p:spTree>
    <p:extLst>
      <p:ext uri="{BB962C8B-B14F-4D97-AF65-F5344CB8AC3E}">
        <p14:creationId xmlns:p14="http://schemas.microsoft.com/office/powerpoint/2010/main" val="2501969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19</a:t>
            </a:fld>
            <a:endParaRPr lang="en-US"/>
          </a:p>
        </p:txBody>
      </p:sp>
    </p:spTree>
    <p:extLst>
      <p:ext uri="{BB962C8B-B14F-4D97-AF65-F5344CB8AC3E}">
        <p14:creationId xmlns:p14="http://schemas.microsoft.com/office/powerpoint/2010/main" val="1946803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20</a:t>
            </a:fld>
            <a:endParaRPr lang="en-US"/>
          </a:p>
        </p:txBody>
      </p:sp>
    </p:spTree>
    <p:extLst>
      <p:ext uri="{BB962C8B-B14F-4D97-AF65-F5344CB8AC3E}">
        <p14:creationId xmlns:p14="http://schemas.microsoft.com/office/powerpoint/2010/main" val="749736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21</a:t>
            </a:fld>
            <a:endParaRPr lang="en-US"/>
          </a:p>
        </p:txBody>
      </p:sp>
    </p:spTree>
    <p:extLst>
      <p:ext uri="{BB962C8B-B14F-4D97-AF65-F5344CB8AC3E}">
        <p14:creationId xmlns:p14="http://schemas.microsoft.com/office/powerpoint/2010/main" val="2233798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22</a:t>
            </a:fld>
            <a:endParaRPr lang="en-US"/>
          </a:p>
        </p:txBody>
      </p:sp>
    </p:spTree>
    <p:extLst>
      <p:ext uri="{BB962C8B-B14F-4D97-AF65-F5344CB8AC3E}">
        <p14:creationId xmlns:p14="http://schemas.microsoft.com/office/powerpoint/2010/main" val="3948673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23</a:t>
            </a:fld>
            <a:endParaRPr lang="en-US"/>
          </a:p>
        </p:txBody>
      </p:sp>
    </p:spTree>
    <p:extLst>
      <p:ext uri="{BB962C8B-B14F-4D97-AF65-F5344CB8AC3E}">
        <p14:creationId xmlns:p14="http://schemas.microsoft.com/office/powerpoint/2010/main" val="4252714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24</a:t>
            </a:fld>
            <a:endParaRPr lang="en-US"/>
          </a:p>
        </p:txBody>
      </p:sp>
    </p:spTree>
    <p:extLst>
      <p:ext uri="{BB962C8B-B14F-4D97-AF65-F5344CB8AC3E}">
        <p14:creationId xmlns:p14="http://schemas.microsoft.com/office/powerpoint/2010/main" val="3800921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discuss any comments received if any come in prior to hearing.</a:t>
            </a:r>
          </a:p>
        </p:txBody>
      </p:sp>
      <p:sp>
        <p:nvSpPr>
          <p:cNvPr id="4" name="Slide Number Placeholder 3"/>
          <p:cNvSpPr>
            <a:spLocks noGrp="1"/>
          </p:cNvSpPr>
          <p:nvPr>
            <p:ph type="sldNum" sz="quarter" idx="5"/>
          </p:nvPr>
        </p:nvSpPr>
        <p:spPr/>
        <p:txBody>
          <a:bodyPr/>
          <a:lstStyle/>
          <a:p>
            <a:fld id="{0E4F285C-ABC7-492B-A27F-9C5EF3DA9B28}" type="slidenum">
              <a:rPr lang="en-US" smtClean="0"/>
              <a:t>29</a:t>
            </a:fld>
            <a:endParaRPr lang="en-US"/>
          </a:p>
        </p:txBody>
      </p:sp>
    </p:spTree>
    <p:extLst>
      <p:ext uri="{BB962C8B-B14F-4D97-AF65-F5344CB8AC3E}">
        <p14:creationId xmlns:p14="http://schemas.microsoft.com/office/powerpoint/2010/main" val="3590638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Parcel number is incorrect on the application – Cherie Warren</a:t>
            </a:r>
          </a:p>
        </p:txBody>
      </p:sp>
      <p:sp>
        <p:nvSpPr>
          <p:cNvPr id="4" name="Slide Number Placeholder 3"/>
          <p:cNvSpPr>
            <a:spLocks noGrp="1"/>
          </p:cNvSpPr>
          <p:nvPr>
            <p:ph type="sldNum" sz="quarter" idx="5"/>
          </p:nvPr>
        </p:nvSpPr>
        <p:spPr/>
        <p:txBody>
          <a:bodyPr/>
          <a:lstStyle/>
          <a:p>
            <a:fld id="{0E4F285C-ABC7-492B-A27F-9C5EF3DA9B28}" type="slidenum">
              <a:rPr lang="en-US" smtClean="0"/>
              <a:t>31</a:t>
            </a:fld>
            <a:endParaRPr lang="en-US"/>
          </a:p>
        </p:txBody>
      </p:sp>
    </p:spTree>
    <p:extLst>
      <p:ext uri="{BB962C8B-B14F-4D97-AF65-F5344CB8AC3E}">
        <p14:creationId xmlns:p14="http://schemas.microsoft.com/office/powerpoint/2010/main" val="3735446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9</a:t>
            </a:fld>
            <a:endParaRPr lang="en-US"/>
          </a:p>
        </p:txBody>
      </p:sp>
    </p:spTree>
    <p:extLst>
      <p:ext uri="{BB962C8B-B14F-4D97-AF65-F5344CB8AC3E}">
        <p14:creationId xmlns:p14="http://schemas.microsoft.com/office/powerpoint/2010/main" val="3724472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share staff report on screen to discuss detailed findings prior to motion.</a:t>
            </a:r>
          </a:p>
        </p:txBody>
      </p:sp>
      <p:sp>
        <p:nvSpPr>
          <p:cNvPr id="4" name="Slide Number Placeholder 3"/>
          <p:cNvSpPr>
            <a:spLocks noGrp="1"/>
          </p:cNvSpPr>
          <p:nvPr>
            <p:ph type="sldNum" sz="quarter" idx="5"/>
          </p:nvPr>
        </p:nvSpPr>
        <p:spPr/>
        <p:txBody>
          <a:bodyPr/>
          <a:lstStyle/>
          <a:p>
            <a:fld id="{0E4F285C-ABC7-492B-A27F-9C5EF3DA9B28}" type="slidenum">
              <a:rPr lang="en-US" smtClean="0"/>
              <a:t>36</a:t>
            </a:fld>
            <a:endParaRPr lang="en-US"/>
          </a:p>
        </p:txBody>
      </p:sp>
    </p:spTree>
    <p:extLst>
      <p:ext uri="{BB962C8B-B14F-4D97-AF65-F5344CB8AC3E}">
        <p14:creationId xmlns:p14="http://schemas.microsoft.com/office/powerpoint/2010/main" val="265477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10</a:t>
            </a:fld>
            <a:endParaRPr lang="en-US"/>
          </a:p>
        </p:txBody>
      </p:sp>
    </p:spTree>
    <p:extLst>
      <p:ext uri="{BB962C8B-B14F-4D97-AF65-F5344CB8AC3E}">
        <p14:creationId xmlns:p14="http://schemas.microsoft.com/office/powerpoint/2010/main" val="256439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11</a:t>
            </a:fld>
            <a:endParaRPr lang="en-US"/>
          </a:p>
        </p:txBody>
      </p:sp>
    </p:spTree>
    <p:extLst>
      <p:ext uri="{BB962C8B-B14F-4D97-AF65-F5344CB8AC3E}">
        <p14:creationId xmlns:p14="http://schemas.microsoft.com/office/powerpoint/2010/main" val="3365061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12</a:t>
            </a:fld>
            <a:endParaRPr lang="en-US"/>
          </a:p>
        </p:txBody>
      </p:sp>
    </p:spTree>
    <p:extLst>
      <p:ext uri="{BB962C8B-B14F-4D97-AF65-F5344CB8AC3E}">
        <p14:creationId xmlns:p14="http://schemas.microsoft.com/office/powerpoint/2010/main" val="955206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13</a:t>
            </a:fld>
            <a:endParaRPr lang="en-US"/>
          </a:p>
        </p:txBody>
      </p:sp>
    </p:spTree>
    <p:extLst>
      <p:ext uri="{BB962C8B-B14F-4D97-AF65-F5344CB8AC3E}">
        <p14:creationId xmlns:p14="http://schemas.microsoft.com/office/powerpoint/2010/main" val="76611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14</a:t>
            </a:fld>
            <a:endParaRPr lang="en-US"/>
          </a:p>
        </p:txBody>
      </p:sp>
    </p:spTree>
    <p:extLst>
      <p:ext uri="{BB962C8B-B14F-4D97-AF65-F5344CB8AC3E}">
        <p14:creationId xmlns:p14="http://schemas.microsoft.com/office/powerpoint/2010/main" val="290907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15</a:t>
            </a:fld>
            <a:endParaRPr lang="en-US"/>
          </a:p>
        </p:txBody>
      </p:sp>
    </p:spTree>
    <p:extLst>
      <p:ext uri="{BB962C8B-B14F-4D97-AF65-F5344CB8AC3E}">
        <p14:creationId xmlns:p14="http://schemas.microsoft.com/office/powerpoint/2010/main" val="358484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sz="2800" b="1" i="0">
                <a:solidFill>
                  <a:srgbClr val="242424"/>
                </a:solidFill>
                <a:effectLst/>
                <a:latin typeface="-apple-system"/>
              </a:rPr>
              <a:t>Removed from consideration: </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1544 (consolidating land use definitions)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1597 (Critical Areas)</a:t>
            </a: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1626 (Wildland-Urban Interface building standards)</a:t>
            </a:r>
          </a:p>
          <a:p>
            <a:pPr marL="457200" marR="0" lvl="0" indent="-45720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2800" b="1" i="0" u="none" strike="noStrike" kern="1200">
                <a:solidFill>
                  <a:srgbClr val="000000"/>
                </a:solidFill>
                <a:effectLst/>
                <a:latin typeface="Tw Cen MT" panose="020B0602020104020603" pitchFamily="34" charset="0"/>
              </a:rPr>
              <a:t>1650: Amends Comprehensive Plan with updated Land Capacity Analysis, and updates Land Use Designations map. Not relevant to Chelan County but goes with 1651</a:t>
            </a:r>
            <a:endParaRPr lang="en-US" sz="2800" b="1" i="0">
              <a:solidFill>
                <a:srgbClr val="242424"/>
              </a:solidFill>
              <a:effectLst/>
              <a:latin typeface="-apple-system"/>
            </a:endParaRPr>
          </a:p>
          <a:p>
            <a:pPr marL="457200" indent="-457200" algn="l" rtl="0" eaLnBrk="1" fontAlgn="t" latinLnBrk="0" hangingPunct="1">
              <a:spcBef>
                <a:spcPts val="0"/>
              </a:spcBef>
              <a:spcAft>
                <a:spcPts val="0"/>
              </a:spcAft>
              <a:buFont typeface="Arial" panose="020B0604020202020204" pitchFamily="34" charset="0"/>
              <a:buChar char="•"/>
            </a:pPr>
            <a:r>
              <a:rPr lang="en-US" sz="2800" b="1" i="0">
                <a:solidFill>
                  <a:srgbClr val="242424"/>
                </a:solidFill>
                <a:effectLst/>
                <a:latin typeface="-apple-system"/>
              </a:rPr>
              <a:t>1654 (Affordable housing incentive program)  </a:t>
            </a:r>
          </a:p>
          <a:p>
            <a:pPr marL="457200" indent="-457200" algn="l" rtl="0" eaLnBrk="1" fontAlgn="t" latinLnBrk="0" hangingPunct="1">
              <a:spcBef>
                <a:spcPts val="0"/>
              </a:spcBef>
              <a:spcAft>
                <a:spcPts val="0"/>
              </a:spcAft>
              <a:buFont typeface="Arial" panose="020B0604020202020204" pitchFamily="34" charset="0"/>
              <a:buChar char="•"/>
            </a:pPr>
            <a:endParaRPr lang="en-US" sz="1800" b="1"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0E4F285C-ABC7-492B-A27F-9C5EF3DA9B28}" type="slidenum">
              <a:rPr lang="en-US" smtClean="0"/>
              <a:t>16</a:t>
            </a:fld>
            <a:endParaRPr lang="en-US"/>
          </a:p>
        </p:txBody>
      </p:sp>
    </p:spTree>
    <p:extLst>
      <p:ext uri="{BB962C8B-B14F-4D97-AF65-F5344CB8AC3E}">
        <p14:creationId xmlns:p14="http://schemas.microsoft.com/office/powerpoint/2010/main" val="4162581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Alt1">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82CB5FF-15A6-DDD1-0EB0-2F377BAE13BA}"/>
              </a:ext>
            </a:extLst>
          </p:cNvPr>
          <p:cNvSpPr>
            <a:spLocks noGrp="1"/>
          </p:cNvSpPr>
          <p:nvPr>
            <p:ph type="pic" sz="quarter" idx="14"/>
          </p:nvPr>
        </p:nvSpPr>
        <p:spPr>
          <a:xfrm>
            <a:off x="0" y="0"/>
            <a:ext cx="12192000" cy="6160653"/>
          </a:xfrm>
        </p:spPr>
        <p:txBody>
          <a:bodyPr/>
          <a:lstStyle/>
          <a:p>
            <a:endParaRPr lang="en-US"/>
          </a:p>
        </p:txBody>
      </p:sp>
      <p:sp>
        <p:nvSpPr>
          <p:cNvPr id="2" name="Title 1">
            <a:extLst>
              <a:ext uri="{FF2B5EF4-FFF2-40B4-BE49-F238E27FC236}">
                <a16:creationId xmlns:a16="http://schemas.microsoft.com/office/drawing/2014/main" id="{04AAE43E-D865-3706-A0D3-F6A49E3254F3}"/>
              </a:ext>
            </a:extLst>
          </p:cNvPr>
          <p:cNvSpPr>
            <a:spLocks noGrp="1"/>
          </p:cNvSpPr>
          <p:nvPr>
            <p:ph type="ctrTitle" hasCustomPrompt="1"/>
          </p:nvPr>
        </p:nvSpPr>
        <p:spPr>
          <a:xfrm>
            <a:off x="576308" y="2087417"/>
            <a:ext cx="5519692" cy="708971"/>
          </a:xfrm>
          <a:solidFill>
            <a:schemeClr val="accent1"/>
          </a:solidFill>
        </p:spPr>
        <p:txBody>
          <a:bodyPr anchor="b">
            <a:normAutofit/>
          </a:bodyPr>
          <a:lstStyle>
            <a:lvl1pPr algn="l">
              <a:defRPr sz="3600" b="1">
                <a:solidFill>
                  <a:schemeClr val="bg1"/>
                </a:solidFill>
                <a:latin typeface="Avenir Next LT Pro" panose="020B0504020202020204" pitchFamily="34" charset="0"/>
              </a:defRPr>
            </a:lvl1pPr>
          </a:lstStyle>
          <a:p>
            <a:r>
              <a:rPr lang="en-US"/>
              <a:t>Presentation title here</a:t>
            </a:r>
          </a:p>
        </p:txBody>
      </p:sp>
      <p:sp>
        <p:nvSpPr>
          <p:cNvPr id="4" name="Rectangle 3">
            <a:extLst>
              <a:ext uri="{FF2B5EF4-FFF2-40B4-BE49-F238E27FC236}">
                <a16:creationId xmlns:a16="http://schemas.microsoft.com/office/drawing/2014/main" id="{1ECDBE32-4EBC-AD93-1D64-89EC3F865EAB}"/>
              </a:ext>
            </a:extLst>
          </p:cNvPr>
          <p:cNvSpPr/>
          <p:nvPr userDrawn="1"/>
        </p:nvSpPr>
        <p:spPr>
          <a:xfrm>
            <a:off x="0" y="6160654"/>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E9A1AB8-FDF8-24EC-5C92-A6EDBC8AFC32}"/>
              </a:ext>
            </a:extLst>
          </p:cNvPr>
          <p:cNvSpPr>
            <a:spLocks noGrp="1"/>
          </p:cNvSpPr>
          <p:nvPr>
            <p:ph type="subTitle" idx="1" hasCustomPrompt="1"/>
          </p:nvPr>
        </p:nvSpPr>
        <p:spPr>
          <a:xfrm>
            <a:off x="576308" y="2796388"/>
            <a:ext cx="5519692" cy="455058"/>
          </a:xfrm>
          <a:solidFill>
            <a:schemeClr val="bg1"/>
          </a:solidFill>
        </p:spPr>
        <p:txBody>
          <a:bodyPr>
            <a:normAutofit/>
          </a:bodyPr>
          <a:lstStyle>
            <a:lvl1pPr marL="0" indent="0" algn="l">
              <a:buNone/>
              <a:defRPr sz="2000">
                <a:solidFill>
                  <a:schemeClr val="accent1"/>
                </a:solidFill>
                <a:latin typeface="Avenir Next LT Pro" panose="020B05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 here</a:t>
            </a:r>
          </a:p>
        </p:txBody>
      </p:sp>
      <p:pic>
        <p:nvPicPr>
          <p:cNvPr id="7" name="Picture 6">
            <a:extLst>
              <a:ext uri="{FF2B5EF4-FFF2-40B4-BE49-F238E27FC236}">
                <a16:creationId xmlns:a16="http://schemas.microsoft.com/office/drawing/2014/main" id="{5B8B7E31-01A7-E4E5-739C-67736DB243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308" y="6288451"/>
            <a:ext cx="2503776" cy="441750"/>
          </a:xfrm>
          <a:prstGeom prst="rect">
            <a:avLst/>
          </a:prstGeom>
        </p:spPr>
      </p:pic>
    </p:spTree>
    <p:extLst>
      <p:ext uri="{BB962C8B-B14F-4D97-AF65-F5344CB8AC3E}">
        <p14:creationId xmlns:p14="http://schemas.microsoft.com/office/powerpoint/2010/main" val="2894600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dy- 3 Column Call 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B6789-F082-69CE-D309-85F9A4BF4407}"/>
              </a:ext>
            </a:extLst>
          </p:cNvPr>
          <p:cNvSpPr/>
          <p:nvPr userDrawn="1"/>
        </p:nvSpPr>
        <p:spPr>
          <a:xfrm>
            <a:off x="0" y="6160655"/>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2D85-2B40-9311-CBE2-07E50F9EB597}"/>
              </a:ext>
            </a:extLst>
          </p:cNvPr>
          <p:cNvSpPr>
            <a:spLocks noGrp="1"/>
          </p:cNvSpPr>
          <p:nvPr>
            <p:ph type="title" hasCustomPrompt="1"/>
          </p:nvPr>
        </p:nvSpPr>
        <p:spPr>
          <a:xfrm>
            <a:off x="406400" y="365127"/>
            <a:ext cx="11379200" cy="650873"/>
          </a:xfrm>
        </p:spPr>
        <p:txBody>
          <a:bodyPr/>
          <a:lstStyle>
            <a:lvl1pPr>
              <a:defRPr b="1"/>
            </a:lvl1pPr>
          </a:lstStyle>
          <a:p>
            <a:r>
              <a:rPr lang="en-US"/>
              <a:t>Title</a:t>
            </a:r>
          </a:p>
        </p:txBody>
      </p:sp>
      <p:sp>
        <p:nvSpPr>
          <p:cNvPr id="8" name="Text Placeholder 7">
            <a:extLst>
              <a:ext uri="{FF2B5EF4-FFF2-40B4-BE49-F238E27FC236}">
                <a16:creationId xmlns:a16="http://schemas.microsoft.com/office/drawing/2014/main" id="{1547F913-F016-E489-C03D-5856E835534C}"/>
              </a:ext>
            </a:extLst>
          </p:cNvPr>
          <p:cNvSpPr>
            <a:spLocks noGrp="1"/>
          </p:cNvSpPr>
          <p:nvPr>
            <p:ph type="body" sz="quarter" idx="13"/>
          </p:nvPr>
        </p:nvSpPr>
        <p:spPr>
          <a:xfrm>
            <a:off x="406400" y="1246188"/>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B7B8858B-5088-D3F5-E134-012504D69B4B}"/>
              </a:ext>
            </a:extLst>
          </p:cNvPr>
          <p:cNvSpPr>
            <a:spLocks noGrp="1"/>
          </p:cNvSpPr>
          <p:nvPr>
            <p:ph type="body" sz="quarter" idx="14"/>
          </p:nvPr>
        </p:nvSpPr>
        <p:spPr>
          <a:xfrm>
            <a:off x="4279900" y="1246188"/>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D5B82AA7-CFF0-0351-90A4-E95A4660621B}"/>
              </a:ext>
            </a:extLst>
          </p:cNvPr>
          <p:cNvSpPr>
            <a:spLocks noGrp="1"/>
          </p:cNvSpPr>
          <p:nvPr>
            <p:ph type="body" sz="quarter" idx="15"/>
          </p:nvPr>
        </p:nvSpPr>
        <p:spPr>
          <a:xfrm>
            <a:off x="8153400" y="1237817"/>
            <a:ext cx="3632200" cy="4692650"/>
          </a:xfrm>
          <a:solidFill>
            <a:schemeClr val="accent6"/>
          </a:solidFill>
        </p:spPr>
        <p:txBody>
          <a:bodyPr lIns="228600" tIns="228600" rIns="228600" bIns="228600"/>
          <a:lstStyle>
            <a:lvl1pPr marL="0" indent="0">
              <a:lnSpc>
                <a:spcPct val="150000"/>
              </a:lnSpc>
              <a:buNone/>
              <a:defRPr>
                <a:solidFill>
                  <a:schemeClr val="bg1"/>
                </a:solidFill>
                <a:latin typeface="Avenir Next LT Pro" panose="020B0504020202020204" pitchFamily="34" charset="0"/>
              </a:defRPr>
            </a:lvl1pPr>
            <a:lvl2pPr>
              <a:lnSpc>
                <a:spcPct val="150000"/>
              </a:lnSpc>
              <a:defRPr>
                <a:solidFill>
                  <a:schemeClr val="bg1"/>
                </a:solidFill>
                <a:latin typeface="Avenir Next LT Pro" panose="020B0504020202020204" pitchFamily="34" charset="0"/>
              </a:defRPr>
            </a:lvl2pPr>
            <a:lvl3pPr>
              <a:lnSpc>
                <a:spcPct val="150000"/>
              </a:lnSpc>
              <a:defRPr>
                <a:solidFill>
                  <a:schemeClr val="bg1"/>
                </a:solidFill>
                <a:latin typeface="Avenir Next LT Pro" panose="020B0504020202020204" pitchFamily="34" charset="0"/>
              </a:defRPr>
            </a:lvl3pPr>
            <a:lvl4pPr>
              <a:lnSpc>
                <a:spcPct val="150000"/>
              </a:lnSpc>
              <a:defRPr>
                <a:solidFill>
                  <a:schemeClr val="bg1"/>
                </a:solidFill>
                <a:latin typeface="Avenir Next LT Pro" panose="020B0504020202020204" pitchFamily="34" charset="0"/>
              </a:defRPr>
            </a:lvl4pPr>
            <a:lvl5pPr>
              <a:lnSpc>
                <a:spcPct val="150000"/>
              </a:lnSpc>
              <a:defRPr>
                <a:solidFill>
                  <a:schemeClr val="bg1"/>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7961FFBD-2EE8-B97A-9A8E-FD8C4EF9670D}"/>
              </a:ext>
            </a:extLst>
          </p:cNvPr>
          <p:cNvSpPr>
            <a:spLocks noGrp="1"/>
          </p:cNvSpPr>
          <p:nvPr>
            <p:ph type="sldNum" sz="quarter" idx="18"/>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3864973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ody- 3 Column- Graphic">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B6789-F082-69CE-D309-85F9A4BF4407}"/>
              </a:ext>
            </a:extLst>
          </p:cNvPr>
          <p:cNvSpPr/>
          <p:nvPr userDrawn="1"/>
        </p:nvSpPr>
        <p:spPr>
          <a:xfrm>
            <a:off x="0" y="6160655"/>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2D85-2B40-9311-CBE2-07E50F9EB597}"/>
              </a:ext>
            </a:extLst>
          </p:cNvPr>
          <p:cNvSpPr>
            <a:spLocks noGrp="1"/>
          </p:cNvSpPr>
          <p:nvPr>
            <p:ph type="title" hasCustomPrompt="1"/>
          </p:nvPr>
        </p:nvSpPr>
        <p:spPr>
          <a:xfrm>
            <a:off x="406400" y="365127"/>
            <a:ext cx="11379200" cy="650873"/>
          </a:xfrm>
        </p:spPr>
        <p:txBody>
          <a:bodyPr/>
          <a:lstStyle>
            <a:lvl1pPr>
              <a:defRPr b="1"/>
            </a:lvl1pPr>
          </a:lstStyle>
          <a:p>
            <a:r>
              <a:rPr lang="en-US"/>
              <a:t>Title</a:t>
            </a:r>
          </a:p>
        </p:txBody>
      </p:sp>
      <p:sp>
        <p:nvSpPr>
          <p:cNvPr id="8" name="Text Placeholder 7">
            <a:extLst>
              <a:ext uri="{FF2B5EF4-FFF2-40B4-BE49-F238E27FC236}">
                <a16:creationId xmlns:a16="http://schemas.microsoft.com/office/drawing/2014/main" id="{1547F913-F016-E489-C03D-5856E835534C}"/>
              </a:ext>
            </a:extLst>
          </p:cNvPr>
          <p:cNvSpPr>
            <a:spLocks noGrp="1"/>
          </p:cNvSpPr>
          <p:nvPr>
            <p:ph type="body" sz="quarter" idx="13"/>
          </p:nvPr>
        </p:nvSpPr>
        <p:spPr>
          <a:xfrm>
            <a:off x="406400" y="1246188"/>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B7B8858B-5088-D3F5-E134-012504D69B4B}"/>
              </a:ext>
            </a:extLst>
          </p:cNvPr>
          <p:cNvSpPr>
            <a:spLocks noGrp="1"/>
          </p:cNvSpPr>
          <p:nvPr>
            <p:ph type="body" sz="quarter" idx="14"/>
          </p:nvPr>
        </p:nvSpPr>
        <p:spPr>
          <a:xfrm>
            <a:off x="4279900" y="1246188"/>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6CCD3E4-85B2-BEB4-188F-35F8FF4AA505}"/>
              </a:ext>
            </a:extLst>
          </p:cNvPr>
          <p:cNvSpPr>
            <a:spLocks noGrp="1"/>
          </p:cNvSpPr>
          <p:nvPr>
            <p:ph idx="1"/>
          </p:nvPr>
        </p:nvSpPr>
        <p:spPr>
          <a:xfrm>
            <a:off x="8153400" y="1246188"/>
            <a:ext cx="3632200" cy="4692650"/>
          </a:xfrm>
        </p:spPr>
        <p:txBody>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9DEAD97-B335-8D95-8EE5-7E618CF39541}"/>
              </a:ext>
            </a:extLst>
          </p:cNvPr>
          <p:cNvSpPr>
            <a:spLocks noGrp="1"/>
          </p:cNvSpPr>
          <p:nvPr>
            <p:ph type="dt" sz="half" idx="15"/>
          </p:nvPr>
        </p:nvSpPr>
        <p:spPr>
          <a:xfrm>
            <a:off x="838200" y="6356352"/>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96AFE2C3-9DDA-811F-5E14-7C6BD5BE31A4}"/>
              </a:ext>
            </a:extLst>
          </p:cNvPr>
          <p:cNvSpPr>
            <a:spLocks noGrp="1"/>
          </p:cNvSpPr>
          <p:nvPr>
            <p:ph type="ftr" sz="quarter" idx="16"/>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550F176-8E2B-2D21-595A-4515057C6D3C}"/>
              </a:ext>
            </a:extLst>
          </p:cNvPr>
          <p:cNvSpPr>
            <a:spLocks noGrp="1"/>
          </p:cNvSpPr>
          <p:nvPr>
            <p:ph type="sldNum" sz="quarter" idx="17"/>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2510757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3 Column- Graphic Lar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B6789-F082-69CE-D309-85F9A4BF4407}"/>
              </a:ext>
            </a:extLst>
          </p:cNvPr>
          <p:cNvSpPr/>
          <p:nvPr userDrawn="1"/>
        </p:nvSpPr>
        <p:spPr>
          <a:xfrm>
            <a:off x="0" y="6160655"/>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2D85-2B40-9311-CBE2-07E50F9EB597}"/>
              </a:ext>
            </a:extLst>
          </p:cNvPr>
          <p:cNvSpPr>
            <a:spLocks noGrp="1"/>
          </p:cNvSpPr>
          <p:nvPr>
            <p:ph type="title" hasCustomPrompt="1"/>
          </p:nvPr>
        </p:nvSpPr>
        <p:spPr>
          <a:xfrm>
            <a:off x="406400" y="365127"/>
            <a:ext cx="11379200" cy="650873"/>
          </a:xfrm>
        </p:spPr>
        <p:txBody>
          <a:bodyPr/>
          <a:lstStyle>
            <a:lvl1pPr>
              <a:defRPr b="1"/>
            </a:lvl1pPr>
          </a:lstStyle>
          <a:p>
            <a:r>
              <a:rPr lang="en-US"/>
              <a:t>Title</a:t>
            </a:r>
          </a:p>
        </p:txBody>
      </p:sp>
      <p:sp>
        <p:nvSpPr>
          <p:cNvPr id="8" name="Text Placeholder 7">
            <a:extLst>
              <a:ext uri="{FF2B5EF4-FFF2-40B4-BE49-F238E27FC236}">
                <a16:creationId xmlns:a16="http://schemas.microsoft.com/office/drawing/2014/main" id="{1547F913-F016-E489-C03D-5856E835534C}"/>
              </a:ext>
            </a:extLst>
          </p:cNvPr>
          <p:cNvSpPr>
            <a:spLocks noGrp="1"/>
          </p:cNvSpPr>
          <p:nvPr>
            <p:ph type="body" sz="quarter" idx="13"/>
          </p:nvPr>
        </p:nvSpPr>
        <p:spPr>
          <a:xfrm>
            <a:off x="406400" y="1246188"/>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96CCD3E4-85B2-BEB4-188F-35F8FF4AA505}"/>
              </a:ext>
            </a:extLst>
          </p:cNvPr>
          <p:cNvSpPr>
            <a:spLocks noGrp="1"/>
          </p:cNvSpPr>
          <p:nvPr>
            <p:ph idx="1"/>
          </p:nvPr>
        </p:nvSpPr>
        <p:spPr>
          <a:xfrm>
            <a:off x="4279900" y="1246188"/>
            <a:ext cx="7505700" cy="469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A4E93A5-C331-8E72-C972-592CCF116297}"/>
              </a:ext>
            </a:extLst>
          </p:cNvPr>
          <p:cNvSpPr>
            <a:spLocks noGrp="1"/>
          </p:cNvSpPr>
          <p:nvPr>
            <p:ph type="sldNum" sz="quarter" idx="16"/>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4089768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3 Column- Graphic Large 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B6789-F082-69CE-D309-85F9A4BF4407}"/>
              </a:ext>
            </a:extLst>
          </p:cNvPr>
          <p:cNvSpPr/>
          <p:nvPr userDrawn="1"/>
        </p:nvSpPr>
        <p:spPr>
          <a:xfrm>
            <a:off x="0" y="6160655"/>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2D85-2B40-9311-CBE2-07E50F9EB597}"/>
              </a:ext>
            </a:extLst>
          </p:cNvPr>
          <p:cNvSpPr>
            <a:spLocks noGrp="1"/>
          </p:cNvSpPr>
          <p:nvPr>
            <p:ph type="title" hasCustomPrompt="1"/>
          </p:nvPr>
        </p:nvSpPr>
        <p:spPr>
          <a:xfrm>
            <a:off x="406400" y="365127"/>
            <a:ext cx="11379200" cy="650873"/>
          </a:xfrm>
        </p:spPr>
        <p:txBody>
          <a:bodyPr/>
          <a:lstStyle>
            <a:lvl1pPr>
              <a:defRPr b="1"/>
            </a:lvl1pPr>
          </a:lstStyle>
          <a:p>
            <a:r>
              <a:rPr lang="en-US"/>
              <a:t>Title</a:t>
            </a:r>
          </a:p>
        </p:txBody>
      </p:sp>
      <p:sp>
        <p:nvSpPr>
          <p:cNvPr id="10" name="Text Placeholder 7">
            <a:extLst>
              <a:ext uri="{FF2B5EF4-FFF2-40B4-BE49-F238E27FC236}">
                <a16:creationId xmlns:a16="http://schemas.microsoft.com/office/drawing/2014/main" id="{B7B8858B-5088-D3F5-E134-012504D69B4B}"/>
              </a:ext>
            </a:extLst>
          </p:cNvPr>
          <p:cNvSpPr>
            <a:spLocks noGrp="1"/>
          </p:cNvSpPr>
          <p:nvPr>
            <p:ph type="body" sz="quarter" idx="14"/>
          </p:nvPr>
        </p:nvSpPr>
        <p:spPr>
          <a:xfrm>
            <a:off x="8153400" y="1246188"/>
            <a:ext cx="3632200" cy="4692650"/>
          </a:xfrm>
        </p:spPr>
        <p:txBody>
          <a:bodyPr/>
          <a:lstStyle>
            <a:lvl1pPr marL="285750" indent="-285750">
              <a:lnSpc>
                <a:spcPct val="150000"/>
              </a:lnSpc>
              <a:buFont typeface="Wingdings" panose="05000000000000000000" pitchFamily="2" charset="2"/>
              <a:buChar char="§"/>
              <a:defRPr>
                <a:latin typeface="Avenir Next LT Pro" panose="020B0504020202020204" pitchFamily="34" charset="0"/>
              </a:defRPr>
            </a:lvl1pPr>
            <a:lvl2pPr marL="628650" indent="-285750">
              <a:lnSpc>
                <a:spcPct val="150000"/>
              </a:lnSpc>
              <a:buFont typeface="Wingdings" panose="05000000000000000000" pitchFamily="2" charset="2"/>
              <a:buChar char="§"/>
              <a:defRPr>
                <a:latin typeface="Avenir Next LT Pro" panose="020B0504020202020204" pitchFamily="34" charset="0"/>
              </a:defRPr>
            </a:lvl2pPr>
            <a:lvl3pPr marL="971550" indent="-285750">
              <a:lnSpc>
                <a:spcPct val="150000"/>
              </a:lnSpc>
              <a:buFont typeface="Wingdings" panose="05000000000000000000" pitchFamily="2" charset="2"/>
              <a:buChar char="§"/>
              <a:defRPr>
                <a:latin typeface="Avenir Next LT Pro" panose="020B0504020202020204" pitchFamily="34" charset="0"/>
              </a:defRPr>
            </a:lvl3pPr>
            <a:lvl4pPr marL="1314450" indent="-285750">
              <a:lnSpc>
                <a:spcPct val="150000"/>
              </a:lnSpc>
              <a:buFont typeface="Wingdings" panose="05000000000000000000" pitchFamily="2" charset="2"/>
              <a:buChar char="§"/>
              <a:defRPr>
                <a:latin typeface="Avenir Next LT Pro" panose="020B0504020202020204" pitchFamily="34" charset="0"/>
              </a:defRPr>
            </a:lvl4pPr>
            <a:lvl5pPr marL="1657350" indent="-285750">
              <a:lnSpc>
                <a:spcPct val="150000"/>
              </a:lnSpc>
              <a:buFont typeface="Wingdings" panose="05000000000000000000" pitchFamily="2" charset="2"/>
              <a:buChar cha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86E0C272-C186-1332-72DF-BA722672610D}"/>
              </a:ext>
            </a:extLst>
          </p:cNvPr>
          <p:cNvSpPr>
            <a:spLocks noGrp="1"/>
          </p:cNvSpPr>
          <p:nvPr>
            <p:ph idx="1"/>
          </p:nvPr>
        </p:nvSpPr>
        <p:spPr>
          <a:xfrm>
            <a:off x="406400" y="1246188"/>
            <a:ext cx="7505700" cy="469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CD9F68D-4C31-D841-25D7-B1724B87FD7E}"/>
              </a:ext>
            </a:extLst>
          </p:cNvPr>
          <p:cNvSpPr>
            <a:spLocks noGrp="1"/>
          </p:cNvSpPr>
          <p:nvPr>
            <p:ph type="sldNum" sz="quarter" idx="17"/>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3784654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Tab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B6789-F082-69CE-D309-85F9A4BF4407}"/>
              </a:ext>
            </a:extLst>
          </p:cNvPr>
          <p:cNvSpPr/>
          <p:nvPr userDrawn="1"/>
        </p:nvSpPr>
        <p:spPr>
          <a:xfrm>
            <a:off x="0" y="6160655"/>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2D85-2B40-9311-CBE2-07E50F9EB597}"/>
              </a:ext>
            </a:extLst>
          </p:cNvPr>
          <p:cNvSpPr>
            <a:spLocks noGrp="1"/>
          </p:cNvSpPr>
          <p:nvPr>
            <p:ph type="title" hasCustomPrompt="1"/>
          </p:nvPr>
        </p:nvSpPr>
        <p:spPr>
          <a:xfrm>
            <a:off x="406400" y="365127"/>
            <a:ext cx="11379200" cy="650873"/>
          </a:xfrm>
        </p:spPr>
        <p:txBody>
          <a:bodyPr/>
          <a:lstStyle>
            <a:lvl1pPr>
              <a:defRPr b="1"/>
            </a:lvl1pPr>
          </a:lstStyle>
          <a:p>
            <a:r>
              <a:rPr lang="en-US"/>
              <a:t>Title</a:t>
            </a:r>
          </a:p>
        </p:txBody>
      </p:sp>
      <p:sp>
        <p:nvSpPr>
          <p:cNvPr id="9" name="Table Placeholder 8">
            <a:extLst>
              <a:ext uri="{FF2B5EF4-FFF2-40B4-BE49-F238E27FC236}">
                <a16:creationId xmlns:a16="http://schemas.microsoft.com/office/drawing/2014/main" id="{24D26190-B8DB-87A4-6C9C-B0378FA76F48}"/>
              </a:ext>
            </a:extLst>
          </p:cNvPr>
          <p:cNvSpPr>
            <a:spLocks noGrp="1"/>
          </p:cNvSpPr>
          <p:nvPr>
            <p:ph type="tbl" sz="quarter" idx="13"/>
          </p:nvPr>
        </p:nvSpPr>
        <p:spPr>
          <a:xfrm>
            <a:off x="406400" y="1136650"/>
            <a:ext cx="11379200" cy="4887913"/>
          </a:xfrm>
        </p:spPr>
        <p:txBody>
          <a:bodyPr/>
          <a:lstStyle/>
          <a:p>
            <a:endParaRPr lang="en-US"/>
          </a:p>
        </p:txBody>
      </p:sp>
      <p:sp>
        <p:nvSpPr>
          <p:cNvPr id="5" name="Slide Number Placeholder 4">
            <a:extLst>
              <a:ext uri="{FF2B5EF4-FFF2-40B4-BE49-F238E27FC236}">
                <a16:creationId xmlns:a16="http://schemas.microsoft.com/office/drawing/2014/main" id="{310193E7-A686-84E5-3E48-B85D10132182}"/>
              </a:ext>
            </a:extLst>
          </p:cNvPr>
          <p:cNvSpPr>
            <a:spLocks noGrp="1"/>
          </p:cNvSpPr>
          <p:nvPr>
            <p:ph type="sldNum" sz="quarter" idx="16"/>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2067161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Larg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B6789-F082-69CE-D309-85F9A4BF4407}"/>
              </a:ext>
            </a:extLst>
          </p:cNvPr>
          <p:cNvSpPr/>
          <p:nvPr userDrawn="1"/>
        </p:nvSpPr>
        <p:spPr>
          <a:xfrm>
            <a:off x="0" y="6160655"/>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2D85-2B40-9311-CBE2-07E50F9EB597}"/>
              </a:ext>
            </a:extLst>
          </p:cNvPr>
          <p:cNvSpPr>
            <a:spLocks noGrp="1"/>
          </p:cNvSpPr>
          <p:nvPr>
            <p:ph type="title" hasCustomPrompt="1"/>
          </p:nvPr>
        </p:nvSpPr>
        <p:spPr>
          <a:xfrm>
            <a:off x="406400" y="365127"/>
            <a:ext cx="11379200" cy="650873"/>
          </a:xfrm>
        </p:spPr>
        <p:txBody>
          <a:bodyPr/>
          <a:lstStyle>
            <a:lvl1pPr>
              <a:defRPr b="1"/>
            </a:lvl1pPr>
          </a:lstStyle>
          <a:p>
            <a:r>
              <a:rPr lang="en-US"/>
              <a:t>Title</a:t>
            </a:r>
          </a:p>
        </p:txBody>
      </p:sp>
      <p:sp>
        <p:nvSpPr>
          <p:cNvPr id="7" name="Text Placeholder 7">
            <a:extLst>
              <a:ext uri="{FF2B5EF4-FFF2-40B4-BE49-F238E27FC236}">
                <a16:creationId xmlns:a16="http://schemas.microsoft.com/office/drawing/2014/main" id="{D35AAAAE-B9A9-E8CE-2D88-9620FC628745}"/>
              </a:ext>
            </a:extLst>
          </p:cNvPr>
          <p:cNvSpPr>
            <a:spLocks noGrp="1"/>
          </p:cNvSpPr>
          <p:nvPr>
            <p:ph type="body" sz="quarter" idx="13" hasCustomPrompt="1"/>
          </p:nvPr>
        </p:nvSpPr>
        <p:spPr>
          <a:xfrm>
            <a:off x="406400" y="1246188"/>
            <a:ext cx="11379200" cy="4692650"/>
          </a:xfrm>
        </p:spPr>
        <p:txBody>
          <a:bodyPr>
            <a:normAutofit/>
          </a:bodyPr>
          <a:lstStyle>
            <a:lvl1pPr marL="0" indent="0">
              <a:buNone/>
              <a:defRPr sz="2800">
                <a:latin typeface="Avenir Next LT Pro" panose="020B0504020202020204" pitchFamily="34" charset="0"/>
              </a:defRPr>
            </a:lvl1pPr>
            <a:lvl2pPr>
              <a:defRPr sz="2800">
                <a:latin typeface="Avenir Next LT Pro" panose="020B0504020202020204" pitchFamily="34" charset="0"/>
              </a:defRPr>
            </a:lvl2pPr>
            <a:lvl3pPr>
              <a:defRPr sz="2800">
                <a:latin typeface="Avenir Next LT Pro" panose="020B0504020202020204" pitchFamily="34" charset="0"/>
              </a:defRPr>
            </a:lvl3pPr>
            <a:lvl4pPr>
              <a:defRPr sz="2800">
                <a:latin typeface="Avenir Next LT Pro" panose="020B0504020202020204" pitchFamily="34" charset="0"/>
              </a:defRPr>
            </a:lvl4pPr>
            <a:lvl5pPr>
              <a:defRPr sz="2800">
                <a:latin typeface="Avenir Next LT Pro" panose="020B0504020202020204" pitchFamily="34" charset="0"/>
              </a:defRPr>
            </a:lvl5pPr>
          </a:lstStyle>
          <a:p>
            <a:pPr lvl="0"/>
            <a:r>
              <a:rPr lang="en-US"/>
              <a:t>Large Text</a:t>
            </a:r>
          </a:p>
        </p:txBody>
      </p:sp>
      <p:sp>
        <p:nvSpPr>
          <p:cNvPr id="5" name="Slide Number Placeholder 4">
            <a:extLst>
              <a:ext uri="{FF2B5EF4-FFF2-40B4-BE49-F238E27FC236}">
                <a16:creationId xmlns:a16="http://schemas.microsoft.com/office/drawing/2014/main" id="{D7777989-192D-B41C-A15F-686EC01D2182}"/>
              </a:ext>
            </a:extLst>
          </p:cNvPr>
          <p:cNvSpPr>
            <a:spLocks noGrp="1"/>
          </p:cNvSpPr>
          <p:nvPr>
            <p:ph type="sldNum" sz="quarter" idx="16"/>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3411785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Pic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B71E8EF-309E-B505-67C6-966FFF2B5FA5}"/>
              </a:ext>
            </a:extLst>
          </p:cNvPr>
          <p:cNvSpPr>
            <a:spLocks noGrp="1"/>
          </p:cNvSpPr>
          <p:nvPr>
            <p:ph type="pic" sz="quarter" idx="10"/>
          </p:nvPr>
        </p:nvSpPr>
        <p:spPr>
          <a:xfrm>
            <a:off x="0" y="0"/>
            <a:ext cx="12192000" cy="6858000"/>
          </a:xfrm>
        </p:spPr>
        <p:txBody>
          <a:bodyPr/>
          <a:lstStyle/>
          <a:p>
            <a:endParaRPr lang="en-US"/>
          </a:p>
        </p:txBody>
      </p:sp>
      <p:sp>
        <p:nvSpPr>
          <p:cNvPr id="4" name="Slide Number Placeholder 3">
            <a:extLst>
              <a:ext uri="{FF2B5EF4-FFF2-40B4-BE49-F238E27FC236}">
                <a16:creationId xmlns:a16="http://schemas.microsoft.com/office/drawing/2014/main" id="{D3A278E0-7A85-2CB2-5804-EE512AF11D3C}"/>
              </a:ext>
            </a:extLst>
          </p:cNvPr>
          <p:cNvSpPr>
            <a:spLocks noGrp="1"/>
          </p:cNvSpPr>
          <p:nvPr>
            <p:ph type="sldNum" sz="quarter" idx="13"/>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1030259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Contact 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FBDEAD-39D5-7059-F140-BAB1EFFC910E}"/>
              </a:ext>
            </a:extLst>
          </p:cNvPr>
          <p:cNvSpPr/>
          <p:nvPr userDrawn="1"/>
        </p:nvSpPr>
        <p:spPr>
          <a:xfrm>
            <a:off x="0" y="6160654"/>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1D20074-B2B0-6D00-70C7-C43DA087BA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308" y="6288451"/>
            <a:ext cx="2503776" cy="441750"/>
          </a:xfrm>
          <a:prstGeom prst="rect">
            <a:avLst/>
          </a:prstGeom>
        </p:spPr>
      </p:pic>
      <p:sp>
        <p:nvSpPr>
          <p:cNvPr id="10" name="Title 1">
            <a:extLst>
              <a:ext uri="{FF2B5EF4-FFF2-40B4-BE49-F238E27FC236}">
                <a16:creationId xmlns:a16="http://schemas.microsoft.com/office/drawing/2014/main" id="{16112FEA-D9FF-0A30-5E19-18F18D19D2E1}"/>
              </a:ext>
            </a:extLst>
          </p:cNvPr>
          <p:cNvSpPr>
            <a:spLocks noGrp="1"/>
          </p:cNvSpPr>
          <p:nvPr>
            <p:ph type="title" hasCustomPrompt="1"/>
          </p:nvPr>
        </p:nvSpPr>
        <p:spPr>
          <a:xfrm>
            <a:off x="406400" y="365127"/>
            <a:ext cx="11379200" cy="650873"/>
          </a:xfrm>
        </p:spPr>
        <p:txBody>
          <a:bodyPr/>
          <a:lstStyle>
            <a:lvl1pPr>
              <a:defRPr b="1"/>
            </a:lvl1pPr>
          </a:lstStyle>
          <a:p>
            <a:r>
              <a:rPr lang="en-US"/>
              <a:t>Contact Information Slide</a:t>
            </a:r>
          </a:p>
        </p:txBody>
      </p:sp>
      <p:sp>
        <p:nvSpPr>
          <p:cNvPr id="11" name="Text Placeholder 7">
            <a:extLst>
              <a:ext uri="{FF2B5EF4-FFF2-40B4-BE49-F238E27FC236}">
                <a16:creationId xmlns:a16="http://schemas.microsoft.com/office/drawing/2014/main" id="{AD83398D-9902-362C-5EFD-77662AE1F828}"/>
              </a:ext>
            </a:extLst>
          </p:cNvPr>
          <p:cNvSpPr>
            <a:spLocks noGrp="1"/>
          </p:cNvSpPr>
          <p:nvPr>
            <p:ph type="body" sz="quarter" idx="13" hasCustomPrompt="1"/>
          </p:nvPr>
        </p:nvSpPr>
        <p:spPr>
          <a:xfrm>
            <a:off x="406400" y="1246188"/>
            <a:ext cx="11379200" cy="4692650"/>
          </a:xfrm>
        </p:spPr>
        <p:txBody>
          <a:bodyPr>
            <a:normAutofit/>
          </a:bodyPr>
          <a:lstStyle>
            <a:lvl1pPr marL="0" indent="0">
              <a:buNone/>
              <a:defRPr sz="2800">
                <a:latin typeface="Avenir Next LT Pro" panose="020B0504020202020204" pitchFamily="34" charset="0"/>
              </a:defRPr>
            </a:lvl1pPr>
            <a:lvl2pPr>
              <a:defRPr sz="2800">
                <a:latin typeface="Avenir Next LT Pro" panose="020B0504020202020204" pitchFamily="34" charset="0"/>
              </a:defRPr>
            </a:lvl2pPr>
            <a:lvl3pPr>
              <a:defRPr sz="2800">
                <a:latin typeface="Avenir Next LT Pro" panose="020B0504020202020204" pitchFamily="34" charset="0"/>
              </a:defRPr>
            </a:lvl3pPr>
            <a:lvl4pPr>
              <a:defRPr sz="2800">
                <a:latin typeface="Avenir Next LT Pro" panose="020B0504020202020204" pitchFamily="34" charset="0"/>
              </a:defRPr>
            </a:lvl4pPr>
            <a:lvl5pPr>
              <a:defRPr sz="2800">
                <a:latin typeface="Avenir Next LT Pro" panose="020B0504020202020204" pitchFamily="34" charset="0"/>
              </a:defRPr>
            </a:lvl5pPr>
          </a:lstStyle>
          <a:p>
            <a:pPr lvl="0"/>
            <a:r>
              <a:rPr lang="en-US"/>
              <a:t>Large Text</a:t>
            </a:r>
          </a:p>
        </p:txBody>
      </p:sp>
      <p:sp>
        <p:nvSpPr>
          <p:cNvPr id="4" name="Slide Number Placeholder 3">
            <a:extLst>
              <a:ext uri="{FF2B5EF4-FFF2-40B4-BE49-F238E27FC236}">
                <a16:creationId xmlns:a16="http://schemas.microsoft.com/office/drawing/2014/main" id="{1566D6E5-75BB-13CE-F0DB-6972AFF7FC8A}"/>
              </a:ext>
            </a:extLst>
          </p:cNvPr>
          <p:cNvSpPr>
            <a:spLocks noGrp="1"/>
          </p:cNvSpPr>
          <p:nvPr>
            <p:ph type="sldNum" sz="quarter" idx="16"/>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2994833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90087A-8FDA-8065-E96B-537788FD2079}"/>
              </a:ext>
            </a:extLst>
          </p:cNvPr>
          <p:cNvSpPr>
            <a:spLocks noGrp="1"/>
          </p:cNvSpPr>
          <p:nvPr>
            <p:ph type="sldNum" sz="quarter" idx="12"/>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344234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Alt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031FF02-77F3-AC9F-ABEE-BDEA70DB35C7}"/>
              </a:ext>
            </a:extLst>
          </p:cNvPr>
          <p:cNvSpPr>
            <a:spLocks noGrp="1"/>
          </p:cNvSpPr>
          <p:nvPr>
            <p:ph type="pic" sz="quarter" idx="14"/>
          </p:nvPr>
        </p:nvSpPr>
        <p:spPr>
          <a:xfrm>
            <a:off x="0" y="0"/>
            <a:ext cx="12192000" cy="6160653"/>
          </a:xfrm>
        </p:spPr>
        <p:txBody>
          <a:bodyPr/>
          <a:lstStyle/>
          <a:p>
            <a:endParaRPr lang="en-US"/>
          </a:p>
        </p:txBody>
      </p:sp>
      <p:sp>
        <p:nvSpPr>
          <p:cNvPr id="2" name="Title 1">
            <a:extLst>
              <a:ext uri="{FF2B5EF4-FFF2-40B4-BE49-F238E27FC236}">
                <a16:creationId xmlns:a16="http://schemas.microsoft.com/office/drawing/2014/main" id="{04AAE43E-D865-3706-A0D3-F6A49E3254F3}"/>
              </a:ext>
            </a:extLst>
          </p:cNvPr>
          <p:cNvSpPr>
            <a:spLocks noGrp="1"/>
          </p:cNvSpPr>
          <p:nvPr>
            <p:ph type="ctrTitle" hasCustomPrompt="1"/>
          </p:nvPr>
        </p:nvSpPr>
        <p:spPr>
          <a:xfrm>
            <a:off x="6367508" y="2808514"/>
            <a:ext cx="5824492" cy="1017917"/>
          </a:xfrm>
          <a:solidFill>
            <a:schemeClr val="accent1"/>
          </a:solidFill>
        </p:spPr>
        <p:txBody>
          <a:bodyPr anchor="b">
            <a:normAutofit/>
          </a:bodyPr>
          <a:lstStyle>
            <a:lvl1pPr algn="l">
              <a:defRPr sz="3600" b="1">
                <a:solidFill>
                  <a:schemeClr val="bg1"/>
                </a:solidFill>
              </a:defRPr>
            </a:lvl1pPr>
          </a:lstStyle>
          <a:p>
            <a:r>
              <a:rPr lang="en-US"/>
              <a:t>Presentation title here</a:t>
            </a:r>
          </a:p>
        </p:txBody>
      </p:sp>
      <p:sp>
        <p:nvSpPr>
          <p:cNvPr id="3" name="Subtitle 2">
            <a:extLst>
              <a:ext uri="{FF2B5EF4-FFF2-40B4-BE49-F238E27FC236}">
                <a16:creationId xmlns:a16="http://schemas.microsoft.com/office/drawing/2014/main" id="{6E9A1AB8-FDF8-24EC-5C92-A6EDBC8AFC32}"/>
              </a:ext>
            </a:extLst>
          </p:cNvPr>
          <p:cNvSpPr>
            <a:spLocks noGrp="1"/>
          </p:cNvSpPr>
          <p:nvPr>
            <p:ph type="subTitle" idx="1"/>
          </p:nvPr>
        </p:nvSpPr>
        <p:spPr>
          <a:xfrm>
            <a:off x="6367508" y="3826431"/>
            <a:ext cx="5824492" cy="653357"/>
          </a:xfrm>
          <a:solidFill>
            <a:schemeClr val="accent1"/>
          </a:solidFill>
        </p:spPr>
        <p:txBody>
          <a:bodyPr>
            <a:normAutofit/>
          </a:bodyPr>
          <a:lstStyle>
            <a:lvl1pPr marL="0" indent="0" algn="l">
              <a:buNone/>
              <a:defRPr sz="20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a:p>
        </p:txBody>
      </p:sp>
      <p:sp>
        <p:nvSpPr>
          <p:cNvPr id="5" name="Rectangle 4">
            <a:extLst>
              <a:ext uri="{FF2B5EF4-FFF2-40B4-BE49-F238E27FC236}">
                <a16:creationId xmlns:a16="http://schemas.microsoft.com/office/drawing/2014/main" id="{DDA81F32-3BCD-E7C2-0E1D-7CB0F08DE29F}"/>
              </a:ext>
            </a:extLst>
          </p:cNvPr>
          <p:cNvSpPr/>
          <p:nvPr userDrawn="1"/>
        </p:nvSpPr>
        <p:spPr>
          <a:xfrm>
            <a:off x="0" y="6160654"/>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36168AC-396F-B6FE-5ED1-298EA2E786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308" y="6288451"/>
            <a:ext cx="2503776" cy="441750"/>
          </a:xfrm>
          <a:prstGeom prst="rect">
            <a:avLst/>
          </a:prstGeom>
        </p:spPr>
      </p:pic>
      <p:sp>
        <p:nvSpPr>
          <p:cNvPr id="9" name="Slide Number Placeholder 8">
            <a:extLst>
              <a:ext uri="{FF2B5EF4-FFF2-40B4-BE49-F238E27FC236}">
                <a16:creationId xmlns:a16="http://schemas.microsoft.com/office/drawing/2014/main" id="{185698EF-2441-2398-8354-1715E5918F88}"/>
              </a:ext>
            </a:extLst>
          </p:cNvPr>
          <p:cNvSpPr>
            <a:spLocks noGrp="1"/>
          </p:cNvSpPr>
          <p:nvPr>
            <p:ph type="sldNum" sz="quarter" idx="17"/>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278183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93DA90-9485-6881-A753-A02B9E6CA318}"/>
              </a:ext>
            </a:extLst>
          </p:cNvPr>
          <p:cNvSpPr>
            <a:spLocks noGrp="1"/>
          </p:cNvSpPr>
          <p:nvPr>
            <p:ph type="title" hasCustomPrompt="1"/>
          </p:nvPr>
        </p:nvSpPr>
        <p:spPr>
          <a:xfrm>
            <a:off x="406400" y="365127"/>
            <a:ext cx="5486400" cy="650873"/>
          </a:xfrm>
        </p:spPr>
        <p:txBody>
          <a:bodyPr/>
          <a:lstStyle>
            <a:lvl1pPr>
              <a:defRPr b="1"/>
            </a:lvl1pPr>
          </a:lstStyle>
          <a:p>
            <a:r>
              <a:rPr lang="en-US"/>
              <a:t>Agenda</a:t>
            </a:r>
          </a:p>
        </p:txBody>
      </p:sp>
      <p:sp>
        <p:nvSpPr>
          <p:cNvPr id="7" name="Text Placeholder 7">
            <a:extLst>
              <a:ext uri="{FF2B5EF4-FFF2-40B4-BE49-F238E27FC236}">
                <a16:creationId xmlns:a16="http://schemas.microsoft.com/office/drawing/2014/main" id="{F9BF5170-98B1-7912-D86A-F3072077F38C}"/>
              </a:ext>
            </a:extLst>
          </p:cNvPr>
          <p:cNvSpPr>
            <a:spLocks noGrp="1"/>
          </p:cNvSpPr>
          <p:nvPr>
            <p:ph type="body" sz="quarter" idx="13"/>
          </p:nvPr>
        </p:nvSpPr>
        <p:spPr>
          <a:xfrm>
            <a:off x="406400" y="1246188"/>
            <a:ext cx="5486400" cy="4692650"/>
          </a:xfrm>
        </p:spPr>
        <p:txBody>
          <a:bodyPr/>
          <a:lstStyle>
            <a:lvl1pPr>
              <a:lnSpc>
                <a:spcPct val="150000"/>
              </a:lnSpc>
              <a:defRPr sz="2400">
                <a:latin typeface="Avenir Next LT Pro" panose="020B0504020202020204" pitchFamily="34" charset="0"/>
              </a:defRPr>
            </a:lvl1pPr>
            <a:lvl2pPr>
              <a:lnSpc>
                <a:spcPct val="150000"/>
              </a:lnSpc>
              <a:defRPr sz="2000">
                <a:latin typeface="Avenir Next LT Pro" panose="020B0504020202020204" pitchFamily="34" charset="0"/>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p:txBody>
      </p:sp>
      <p:sp>
        <p:nvSpPr>
          <p:cNvPr id="8" name="Picture Placeholder 6">
            <a:extLst>
              <a:ext uri="{FF2B5EF4-FFF2-40B4-BE49-F238E27FC236}">
                <a16:creationId xmlns:a16="http://schemas.microsoft.com/office/drawing/2014/main" id="{06E0F277-7850-52FD-EF9D-0C058860403B}"/>
              </a:ext>
            </a:extLst>
          </p:cNvPr>
          <p:cNvSpPr>
            <a:spLocks noGrp="1"/>
          </p:cNvSpPr>
          <p:nvPr>
            <p:ph type="pic" sz="quarter" idx="14"/>
          </p:nvPr>
        </p:nvSpPr>
        <p:spPr>
          <a:xfrm>
            <a:off x="6096000" y="0"/>
            <a:ext cx="6096000" cy="6858000"/>
          </a:xfrm>
        </p:spPr>
        <p:txBody>
          <a:bodyPr/>
          <a:lstStyle/>
          <a:p>
            <a:endParaRPr lang="en-US"/>
          </a:p>
        </p:txBody>
      </p:sp>
      <p:sp>
        <p:nvSpPr>
          <p:cNvPr id="4" name="Slide Number Placeholder 3">
            <a:extLst>
              <a:ext uri="{FF2B5EF4-FFF2-40B4-BE49-F238E27FC236}">
                <a16:creationId xmlns:a16="http://schemas.microsoft.com/office/drawing/2014/main" id="{3B67C3B3-332D-BA19-B67A-E8FDF9B55538}"/>
              </a:ext>
            </a:extLst>
          </p:cNvPr>
          <p:cNvSpPr>
            <a:spLocks noGrp="1"/>
          </p:cNvSpPr>
          <p:nvPr>
            <p:ph type="sldNum" sz="quarter" idx="17"/>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30088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988F6F0-D327-1E45-55C9-EC33F3247EF1}"/>
              </a:ext>
            </a:extLst>
          </p:cNvPr>
          <p:cNvSpPr>
            <a:spLocks noGrp="1"/>
          </p:cNvSpPr>
          <p:nvPr>
            <p:ph type="pic" sz="quarter" idx="14"/>
          </p:nvPr>
        </p:nvSpPr>
        <p:spPr>
          <a:xfrm>
            <a:off x="0" y="0"/>
            <a:ext cx="12192000" cy="6858000"/>
          </a:xfrm>
        </p:spPr>
        <p:txBody>
          <a:bodyPr/>
          <a:lstStyle/>
          <a:p>
            <a:endParaRPr lang="en-US"/>
          </a:p>
        </p:txBody>
      </p:sp>
      <p:sp>
        <p:nvSpPr>
          <p:cNvPr id="7" name="Title 1">
            <a:extLst>
              <a:ext uri="{FF2B5EF4-FFF2-40B4-BE49-F238E27FC236}">
                <a16:creationId xmlns:a16="http://schemas.microsoft.com/office/drawing/2014/main" id="{12A7D828-F689-0F31-271D-136885F8C77B}"/>
              </a:ext>
            </a:extLst>
          </p:cNvPr>
          <p:cNvSpPr>
            <a:spLocks noGrp="1"/>
          </p:cNvSpPr>
          <p:nvPr>
            <p:ph type="title" hasCustomPrompt="1"/>
          </p:nvPr>
        </p:nvSpPr>
        <p:spPr>
          <a:xfrm>
            <a:off x="406400" y="832577"/>
            <a:ext cx="5689600" cy="599059"/>
          </a:xfrm>
          <a:solidFill>
            <a:schemeClr val="bg1"/>
          </a:solidFill>
        </p:spPr>
        <p:txBody>
          <a:bodyPr>
            <a:normAutofit/>
          </a:bodyPr>
          <a:lstStyle>
            <a:lvl1pPr>
              <a:defRPr sz="3600" b="1">
                <a:solidFill>
                  <a:schemeClr val="accent1"/>
                </a:solidFill>
              </a:defRPr>
            </a:lvl1pPr>
          </a:lstStyle>
          <a:p>
            <a:r>
              <a:rPr lang="en-US"/>
              <a:t>Section Title </a:t>
            </a:r>
          </a:p>
        </p:txBody>
      </p:sp>
      <p:sp>
        <p:nvSpPr>
          <p:cNvPr id="5" name="Slide Number Placeholder 4">
            <a:extLst>
              <a:ext uri="{FF2B5EF4-FFF2-40B4-BE49-F238E27FC236}">
                <a16:creationId xmlns:a16="http://schemas.microsoft.com/office/drawing/2014/main" id="{3115CCDE-FED3-9261-898E-853988EDFBFE}"/>
              </a:ext>
            </a:extLst>
          </p:cNvPr>
          <p:cNvSpPr>
            <a:spLocks noGrp="1"/>
          </p:cNvSpPr>
          <p:nvPr>
            <p:ph type="sldNum" sz="quarter" idx="17"/>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1765401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A4C4E6BA-3C13-5D11-C016-55833A0019CB}"/>
              </a:ext>
            </a:extLst>
          </p:cNvPr>
          <p:cNvSpPr>
            <a:spLocks noGrp="1"/>
          </p:cNvSpPr>
          <p:nvPr>
            <p:ph idx="1"/>
          </p:nvPr>
        </p:nvSpPr>
        <p:spPr>
          <a:xfrm>
            <a:off x="0" y="0"/>
            <a:ext cx="62992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6BBC6981-1B1F-8502-186D-B7518A114131}"/>
              </a:ext>
            </a:extLst>
          </p:cNvPr>
          <p:cNvSpPr>
            <a:spLocks noGrp="1"/>
          </p:cNvSpPr>
          <p:nvPr>
            <p:ph type="title" hasCustomPrompt="1"/>
          </p:nvPr>
        </p:nvSpPr>
        <p:spPr>
          <a:xfrm>
            <a:off x="6593840" y="365127"/>
            <a:ext cx="5283200" cy="650873"/>
          </a:xfrm>
        </p:spPr>
        <p:txBody>
          <a:bodyPr/>
          <a:lstStyle>
            <a:lvl1pPr>
              <a:defRPr b="1"/>
            </a:lvl1pPr>
          </a:lstStyle>
          <a:p>
            <a:r>
              <a:rPr lang="en-US"/>
              <a:t>Title</a:t>
            </a:r>
          </a:p>
        </p:txBody>
      </p:sp>
      <p:sp>
        <p:nvSpPr>
          <p:cNvPr id="8" name="Text Placeholder 7">
            <a:extLst>
              <a:ext uri="{FF2B5EF4-FFF2-40B4-BE49-F238E27FC236}">
                <a16:creationId xmlns:a16="http://schemas.microsoft.com/office/drawing/2014/main" id="{7DC553C6-7A61-DAD6-38BA-A5B6B75D6426}"/>
              </a:ext>
            </a:extLst>
          </p:cNvPr>
          <p:cNvSpPr>
            <a:spLocks noGrp="1"/>
          </p:cNvSpPr>
          <p:nvPr>
            <p:ph type="body" sz="quarter" idx="13"/>
          </p:nvPr>
        </p:nvSpPr>
        <p:spPr>
          <a:xfrm>
            <a:off x="6593840" y="1246187"/>
            <a:ext cx="5283200" cy="5246685"/>
          </a:xfrm>
        </p:spPr>
        <p:txBody>
          <a:bodyPr>
            <a:normAutofit/>
          </a:bodyPr>
          <a:lstStyle>
            <a:lvl1pPr marL="0" indent="0">
              <a:spcBef>
                <a:spcPts val="0"/>
              </a:spcBef>
              <a:spcAft>
                <a:spcPts val="600"/>
              </a:spcAft>
              <a:buNone/>
              <a:defRPr sz="1800">
                <a:latin typeface="Avenir Next LT Pro" panose="020B0504020202020204" pitchFamily="34" charset="0"/>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p:txBody>
      </p:sp>
      <p:sp>
        <p:nvSpPr>
          <p:cNvPr id="4" name="Slide Number Placeholder 3">
            <a:extLst>
              <a:ext uri="{FF2B5EF4-FFF2-40B4-BE49-F238E27FC236}">
                <a16:creationId xmlns:a16="http://schemas.microsoft.com/office/drawing/2014/main" id="{72B18EF5-7712-920D-0122-C3D9F322D076}"/>
              </a:ext>
            </a:extLst>
          </p:cNvPr>
          <p:cNvSpPr>
            <a:spLocks noGrp="1"/>
          </p:cNvSpPr>
          <p:nvPr>
            <p:ph type="sldNum" sz="quarter" idx="16"/>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103427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RIght_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5EC05-F796-0134-A6C6-8A2C7EE19148}"/>
              </a:ext>
            </a:extLst>
          </p:cNvPr>
          <p:cNvSpPr>
            <a:spLocks noGrp="1"/>
          </p:cNvSpPr>
          <p:nvPr>
            <p:ph type="title" hasCustomPrompt="1"/>
          </p:nvPr>
        </p:nvSpPr>
        <p:spPr>
          <a:xfrm>
            <a:off x="6593840" y="365127"/>
            <a:ext cx="5283200" cy="650873"/>
          </a:xfrm>
        </p:spPr>
        <p:txBody>
          <a:bodyPr/>
          <a:lstStyle>
            <a:lvl1pPr>
              <a:defRPr b="1">
                <a:solidFill>
                  <a:schemeClr val="accent1"/>
                </a:solidFill>
                <a:latin typeface="Avenir Next LT Pro" panose="020B0504020202020204" pitchFamily="34" charset="0"/>
                <a:cs typeface="Arial" panose="020B0604020202020204" pitchFamily="34" charset="0"/>
              </a:defRPr>
            </a:lvl1pPr>
          </a:lstStyle>
          <a:p>
            <a:r>
              <a:rPr lang="en-US"/>
              <a:t>Title</a:t>
            </a:r>
          </a:p>
        </p:txBody>
      </p:sp>
      <p:sp>
        <p:nvSpPr>
          <p:cNvPr id="3" name="Text Placeholder 7">
            <a:extLst>
              <a:ext uri="{FF2B5EF4-FFF2-40B4-BE49-F238E27FC236}">
                <a16:creationId xmlns:a16="http://schemas.microsoft.com/office/drawing/2014/main" id="{BF0D3E7A-DF1D-68CA-AD10-610F91C4376D}"/>
              </a:ext>
            </a:extLst>
          </p:cNvPr>
          <p:cNvSpPr>
            <a:spLocks noGrp="1"/>
          </p:cNvSpPr>
          <p:nvPr>
            <p:ph type="body" sz="quarter" idx="13"/>
          </p:nvPr>
        </p:nvSpPr>
        <p:spPr>
          <a:xfrm>
            <a:off x="6593840" y="1246188"/>
            <a:ext cx="5283200" cy="2182812"/>
          </a:xfrm>
        </p:spPr>
        <p:txBody>
          <a:bodyPr>
            <a:normAutofit/>
          </a:bodyPr>
          <a:lstStyle>
            <a:lvl1pPr marL="0" indent="0">
              <a:spcBef>
                <a:spcPts val="0"/>
              </a:spcBef>
              <a:spcAft>
                <a:spcPts val="600"/>
              </a:spcAft>
              <a:buNone/>
              <a:defRPr sz="1800">
                <a:latin typeface="Avenir Next LT Pro" panose="020B0504020202020204" pitchFamily="34" charset="0"/>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a:t>Click to edit Master text styles</a:t>
            </a:r>
          </a:p>
        </p:txBody>
      </p:sp>
      <p:sp>
        <p:nvSpPr>
          <p:cNvPr id="5" name="Text Placeholder 7">
            <a:extLst>
              <a:ext uri="{FF2B5EF4-FFF2-40B4-BE49-F238E27FC236}">
                <a16:creationId xmlns:a16="http://schemas.microsoft.com/office/drawing/2014/main" id="{20296CD6-3B71-D007-3872-7822AF85DFBE}"/>
              </a:ext>
            </a:extLst>
          </p:cNvPr>
          <p:cNvSpPr>
            <a:spLocks noGrp="1"/>
          </p:cNvSpPr>
          <p:nvPr>
            <p:ph type="body" sz="quarter" idx="15"/>
          </p:nvPr>
        </p:nvSpPr>
        <p:spPr>
          <a:xfrm>
            <a:off x="6593841" y="3659188"/>
            <a:ext cx="5283199" cy="2833685"/>
          </a:xfrm>
          <a:solidFill>
            <a:schemeClr val="accent6"/>
          </a:solidFill>
        </p:spPr>
        <p:txBody>
          <a:bodyPr lIns="228600" tIns="228600" rIns="228600" bIns="228600"/>
          <a:lstStyle>
            <a:lvl1pPr marL="0" indent="0">
              <a:lnSpc>
                <a:spcPct val="150000"/>
              </a:lnSpc>
              <a:buNone/>
              <a:defRPr>
                <a:solidFill>
                  <a:schemeClr val="bg1"/>
                </a:solidFill>
                <a:latin typeface="Avenir Next LT Pro" panose="020B0504020202020204" pitchFamily="34" charset="0"/>
                <a:cs typeface="Arial" panose="020B0604020202020204" pitchFamily="34" charset="0"/>
              </a:defRPr>
            </a:lvl1pPr>
            <a:lvl2pPr>
              <a:lnSpc>
                <a:spcPct val="150000"/>
              </a:lnSpc>
              <a:defRPr>
                <a:solidFill>
                  <a:schemeClr val="bg1"/>
                </a:solidFill>
                <a:latin typeface="Avenir Next LT Pro" panose="020B0504020202020204" pitchFamily="34" charset="0"/>
                <a:cs typeface="Arial" panose="020B0604020202020204" pitchFamily="34" charset="0"/>
              </a:defRPr>
            </a:lvl2pPr>
            <a:lvl3pPr>
              <a:lnSpc>
                <a:spcPct val="150000"/>
              </a:lnSpc>
              <a:defRPr>
                <a:solidFill>
                  <a:schemeClr val="bg1"/>
                </a:solidFill>
                <a:latin typeface="Avenir Next LT Pro" panose="020B0504020202020204" pitchFamily="34" charset="0"/>
                <a:cs typeface="Arial" panose="020B0604020202020204" pitchFamily="34" charset="0"/>
              </a:defRPr>
            </a:lvl3pPr>
            <a:lvl4pPr>
              <a:lnSpc>
                <a:spcPct val="150000"/>
              </a:lnSpc>
              <a:defRPr>
                <a:solidFill>
                  <a:schemeClr val="bg1"/>
                </a:solidFill>
                <a:latin typeface="Avenir Next LT Pro" panose="020B0504020202020204" pitchFamily="34" charset="0"/>
                <a:cs typeface="Arial" panose="020B0604020202020204" pitchFamily="34" charset="0"/>
              </a:defRPr>
            </a:lvl4pPr>
            <a:lvl5pPr>
              <a:lnSpc>
                <a:spcPct val="150000"/>
              </a:lnSpc>
              <a:defRPr>
                <a:solidFill>
                  <a:schemeClr val="bg1"/>
                </a:solidFill>
                <a:latin typeface="Avenir Next LT Pro" panose="020B05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D1566B1-8408-3B02-1447-E4210EDCAEBB}"/>
              </a:ext>
            </a:extLst>
          </p:cNvPr>
          <p:cNvSpPr>
            <a:spLocks noGrp="1"/>
          </p:cNvSpPr>
          <p:nvPr>
            <p:ph idx="1"/>
          </p:nvPr>
        </p:nvSpPr>
        <p:spPr>
          <a:xfrm>
            <a:off x="0" y="0"/>
            <a:ext cx="6299200" cy="6858000"/>
          </a:xfrm>
        </p:spPr>
        <p:txBody>
          <a:bodyPr/>
          <a:lstStyle>
            <a:lvl1pPr>
              <a:defRPr>
                <a:latin typeface="Avenir Next LT Pro" panose="020B0504020202020204" pitchFamily="34" charset="0"/>
                <a:cs typeface="Arial" panose="020B0604020202020204" pitchFamily="34" charset="0"/>
              </a:defRPr>
            </a:lvl1pPr>
            <a:lvl2pPr>
              <a:defRPr>
                <a:latin typeface="Avenir Next LT Pro" panose="020B0504020202020204" pitchFamily="34" charset="0"/>
                <a:cs typeface="Arial" panose="020B0604020202020204" pitchFamily="34" charset="0"/>
              </a:defRPr>
            </a:lvl2pPr>
            <a:lvl3pPr>
              <a:defRPr>
                <a:latin typeface="Avenir Next LT Pro" panose="020B0504020202020204" pitchFamily="34" charset="0"/>
                <a:cs typeface="Arial" panose="020B0604020202020204" pitchFamily="34" charset="0"/>
              </a:defRPr>
            </a:lvl3pPr>
            <a:lvl4pPr>
              <a:defRPr>
                <a:latin typeface="Avenir Next LT Pro" panose="020B0504020202020204" pitchFamily="34" charset="0"/>
                <a:cs typeface="Arial" panose="020B0604020202020204" pitchFamily="34" charset="0"/>
              </a:defRPr>
            </a:lvl4pPr>
            <a:lvl5pPr>
              <a:defRPr>
                <a:latin typeface="Avenir Next LT Pro" panose="020B05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45862C38-A97E-8DBA-FBB2-DF36BE6541D0}"/>
              </a:ext>
            </a:extLst>
          </p:cNvPr>
          <p:cNvSpPr>
            <a:spLocks noGrp="1"/>
          </p:cNvSpPr>
          <p:nvPr>
            <p:ph type="sldNum" sz="quarter" idx="18"/>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633947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6A15607-DB94-95FC-5BF0-B06FD735630A}"/>
              </a:ext>
            </a:extLst>
          </p:cNvPr>
          <p:cNvSpPr>
            <a:spLocks noGrp="1"/>
          </p:cNvSpPr>
          <p:nvPr>
            <p:ph idx="1"/>
          </p:nvPr>
        </p:nvSpPr>
        <p:spPr>
          <a:xfrm>
            <a:off x="5892800" y="0"/>
            <a:ext cx="6299200" cy="6858000"/>
          </a:xfrm>
        </p:spPr>
        <p:txBody>
          <a:bodyPr/>
          <a:lstStyle>
            <a:lvl1pPr>
              <a:defRPr>
                <a:latin typeface="Avenir Next LT Pro" panose="020B0504020202020204" pitchFamily="34" charset="0"/>
              </a:defRPr>
            </a:lvl1pPr>
            <a:lvl2pPr>
              <a:defRPr>
                <a:latin typeface="Avenir Next LT Pro" panose="020B0504020202020204" pitchFamily="34" charset="0"/>
              </a:defRPr>
            </a:lvl2pPr>
            <a:lvl3pPr>
              <a:defRPr>
                <a:latin typeface="Avenir Next LT Pro" panose="020B0504020202020204" pitchFamily="34" charset="0"/>
              </a:defRPr>
            </a:lvl3pPr>
            <a:lvl4pPr>
              <a:defRPr>
                <a:latin typeface="Avenir Next LT Pro" panose="020B0504020202020204" pitchFamily="34" charset="0"/>
              </a:defRPr>
            </a:lvl4pPr>
            <a:lvl5pPr>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71C0E08-830E-CD0D-76E3-8DD3D22A1935}"/>
              </a:ext>
            </a:extLst>
          </p:cNvPr>
          <p:cNvSpPr>
            <a:spLocks noGrp="1"/>
          </p:cNvSpPr>
          <p:nvPr>
            <p:ph type="title" hasCustomPrompt="1"/>
          </p:nvPr>
        </p:nvSpPr>
        <p:spPr>
          <a:xfrm>
            <a:off x="406400" y="365127"/>
            <a:ext cx="5246255" cy="650873"/>
          </a:xfrm>
        </p:spPr>
        <p:txBody>
          <a:bodyPr/>
          <a:lstStyle>
            <a:lvl1pPr>
              <a:defRPr b="1"/>
            </a:lvl1pPr>
          </a:lstStyle>
          <a:p>
            <a:r>
              <a:rPr lang="en-US"/>
              <a:t>Title</a:t>
            </a:r>
          </a:p>
        </p:txBody>
      </p:sp>
      <p:sp>
        <p:nvSpPr>
          <p:cNvPr id="11" name="Text Placeholder 7">
            <a:extLst>
              <a:ext uri="{FF2B5EF4-FFF2-40B4-BE49-F238E27FC236}">
                <a16:creationId xmlns:a16="http://schemas.microsoft.com/office/drawing/2014/main" id="{DBC88C94-729E-7374-C5AD-D55D8E605C64}"/>
              </a:ext>
            </a:extLst>
          </p:cNvPr>
          <p:cNvSpPr>
            <a:spLocks noGrp="1"/>
          </p:cNvSpPr>
          <p:nvPr>
            <p:ph type="body" sz="quarter" idx="13"/>
          </p:nvPr>
        </p:nvSpPr>
        <p:spPr>
          <a:xfrm>
            <a:off x="406400" y="1246188"/>
            <a:ext cx="5246254"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41A41D3-B01A-013C-B382-875E3A6DA813}"/>
              </a:ext>
            </a:extLst>
          </p:cNvPr>
          <p:cNvSpPr>
            <a:spLocks noGrp="1"/>
          </p:cNvSpPr>
          <p:nvPr>
            <p:ph type="sldNum" sz="quarter" idx="16"/>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1201180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dy- Left_call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6A15607-DB94-95FC-5BF0-B06FD735630A}"/>
              </a:ext>
            </a:extLst>
          </p:cNvPr>
          <p:cNvSpPr>
            <a:spLocks noGrp="1"/>
          </p:cNvSpPr>
          <p:nvPr>
            <p:ph idx="1"/>
          </p:nvPr>
        </p:nvSpPr>
        <p:spPr>
          <a:xfrm>
            <a:off x="5892800" y="0"/>
            <a:ext cx="62992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5C1CDDD1-DEEE-C0CD-85FA-C61F4DE109EF}"/>
              </a:ext>
            </a:extLst>
          </p:cNvPr>
          <p:cNvSpPr>
            <a:spLocks noGrp="1"/>
          </p:cNvSpPr>
          <p:nvPr>
            <p:ph type="title" hasCustomPrompt="1"/>
          </p:nvPr>
        </p:nvSpPr>
        <p:spPr>
          <a:xfrm>
            <a:off x="406400" y="365127"/>
            <a:ext cx="5246255" cy="650873"/>
          </a:xfrm>
        </p:spPr>
        <p:txBody>
          <a:bodyPr/>
          <a:lstStyle>
            <a:lvl1pPr>
              <a:defRPr b="1"/>
            </a:lvl1pPr>
          </a:lstStyle>
          <a:p>
            <a:r>
              <a:rPr lang="en-US"/>
              <a:t>Title</a:t>
            </a:r>
          </a:p>
        </p:txBody>
      </p:sp>
      <p:sp>
        <p:nvSpPr>
          <p:cNvPr id="7" name="Text Placeholder 7">
            <a:extLst>
              <a:ext uri="{FF2B5EF4-FFF2-40B4-BE49-F238E27FC236}">
                <a16:creationId xmlns:a16="http://schemas.microsoft.com/office/drawing/2014/main" id="{5DE05DBA-98EE-C2CE-894B-14DBED460C6D}"/>
              </a:ext>
            </a:extLst>
          </p:cNvPr>
          <p:cNvSpPr>
            <a:spLocks noGrp="1"/>
          </p:cNvSpPr>
          <p:nvPr>
            <p:ph type="body" sz="quarter" idx="13"/>
          </p:nvPr>
        </p:nvSpPr>
        <p:spPr>
          <a:xfrm>
            <a:off x="406400" y="1246188"/>
            <a:ext cx="5246254" cy="2311659"/>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A8564B4B-13D8-BA8B-D42B-BFB05524F25E}"/>
              </a:ext>
            </a:extLst>
          </p:cNvPr>
          <p:cNvSpPr>
            <a:spLocks noGrp="1"/>
          </p:cNvSpPr>
          <p:nvPr>
            <p:ph type="body" sz="quarter" idx="15"/>
          </p:nvPr>
        </p:nvSpPr>
        <p:spPr>
          <a:xfrm>
            <a:off x="406401" y="3659188"/>
            <a:ext cx="5246254" cy="2833685"/>
          </a:xfrm>
          <a:solidFill>
            <a:schemeClr val="accent6"/>
          </a:solidFill>
        </p:spPr>
        <p:txBody>
          <a:bodyPr lIns="228600" tIns="228600" rIns="228600" bIns="228600"/>
          <a:lstStyle>
            <a:lvl1pPr marL="0" indent="0">
              <a:lnSpc>
                <a:spcPct val="150000"/>
              </a:lnSpc>
              <a:buNone/>
              <a:defRPr>
                <a:solidFill>
                  <a:schemeClr val="bg1"/>
                </a:solidFill>
                <a:latin typeface="Avenir Next LT Pro" panose="020B0504020202020204" pitchFamily="34" charset="0"/>
              </a:defRPr>
            </a:lvl1pPr>
            <a:lvl2pPr>
              <a:lnSpc>
                <a:spcPct val="150000"/>
              </a:lnSpc>
              <a:defRPr>
                <a:solidFill>
                  <a:schemeClr val="bg1"/>
                </a:solidFill>
                <a:latin typeface="Avenir Next LT Pro" panose="020B0504020202020204" pitchFamily="34" charset="0"/>
              </a:defRPr>
            </a:lvl2pPr>
            <a:lvl3pPr>
              <a:lnSpc>
                <a:spcPct val="150000"/>
              </a:lnSpc>
              <a:defRPr>
                <a:solidFill>
                  <a:schemeClr val="bg1"/>
                </a:solidFill>
                <a:latin typeface="Avenir Next LT Pro" panose="020B0504020202020204" pitchFamily="34" charset="0"/>
              </a:defRPr>
            </a:lvl3pPr>
            <a:lvl4pPr>
              <a:lnSpc>
                <a:spcPct val="150000"/>
              </a:lnSpc>
              <a:defRPr>
                <a:solidFill>
                  <a:schemeClr val="bg1"/>
                </a:solidFill>
                <a:latin typeface="Avenir Next LT Pro" panose="020B0504020202020204" pitchFamily="34" charset="0"/>
              </a:defRPr>
            </a:lvl4pPr>
            <a:lvl5pPr>
              <a:lnSpc>
                <a:spcPct val="150000"/>
              </a:lnSpc>
              <a:defRPr>
                <a:solidFill>
                  <a:schemeClr val="bg1"/>
                </a:solidFill>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B0245C0-DF83-1E83-269B-077AD32BB222}"/>
              </a:ext>
            </a:extLst>
          </p:cNvPr>
          <p:cNvSpPr>
            <a:spLocks noGrp="1"/>
          </p:cNvSpPr>
          <p:nvPr>
            <p:ph type="sldNum" sz="quarter" idx="18"/>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86026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dy- 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6B6789-F082-69CE-D309-85F9A4BF4407}"/>
              </a:ext>
            </a:extLst>
          </p:cNvPr>
          <p:cNvSpPr/>
          <p:nvPr userDrawn="1"/>
        </p:nvSpPr>
        <p:spPr>
          <a:xfrm>
            <a:off x="0" y="6160655"/>
            <a:ext cx="12192000" cy="6973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22D85-2B40-9311-CBE2-07E50F9EB597}"/>
              </a:ext>
            </a:extLst>
          </p:cNvPr>
          <p:cNvSpPr>
            <a:spLocks noGrp="1"/>
          </p:cNvSpPr>
          <p:nvPr>
            <p:ph type="title" hasCustomPrompt="1"/>
          </p:nvPr>
        </p:nvSpPr>
        <p:spPr>
          <a:xfrm>
            <a:off x="406400" y="365127"/>
            <a:ext cx="11379200" cy="650873"/>
          </a:xfrm>
        </p:spPr>
        <p:txBody>
          <a:bodyPr/>
          <a:lstStyle>
            <a:lvl1pPr>
              <a:defRPr b="1"/>
            </a:lvl1pPr>
          </a:lstStyle>
          <a:p>
            <a:r>
              <a:rPr lang="en-US"/>
              <a:t>Title</a:t>
            </a:r>
          </a:p>
        </p:txBody>
      </p:sp>
      <p:sp>
        <p:nvSpPr>
          <p:cNvPr id="8" name="Text Placeholder 7">
            <a:extLst>
              <a:ext uri="{FF2B5EF4-FFF2-40B4-BE49-F238E27FC236}">
                <a16:creationId xmlns:a16="http://schemas.microsoft.com/office/drawing/2014/main" id="{1547F913-F016-E489-C03D-5856E835534C}"/>
              </a:ext>
            </a:extLst>
          </p:cNvPr>
          <p:cNvSpPr>
            <a:spLocks noGrp="1"/>
          </p:cNvSpPr>
          <p:nvPr>
            <p:ph type="body" sz="quarter" idx="13"/>
          </p:nvPr>
        </p:nvSpPr>
        <p:spPr>
          <a:xfrm>
            <a:off x="406400" y="1246188"/>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B7B8858B-5088-D3F5-E134-012504D69B4B}"/>
              </a:ext>
            </a:extLst>
          </p:cNvPr>
          <p:cNvSpPr>
            <a:spLocks noGrp="1"/>
          </p:cNvSpPr>
          <p:nvPr>
            <p:ph type="body" sz="quarter" idx="14"/>
          </p:nvPr>
        </p:nvSpPr>
        <p:spPr>
          <a:xfrm>
            <a:off x="4279900" y="1246188"/>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7">
            <a:extLst>
              <a:ext uri="{FF2B5EF4-FFF2-40B4-BE49-F238E27FC236}">
                <a16:creationId xmlns:a16="http://schemas.microsoft.com/office/drawing/2014/main" id="{D5B82AA7-CFF0-0351-90A4-E95A4660621B}"/>
              </a:ext>
            </a:extLst>
          </p:cNvPr>
          <p:cNvSpPr>
            <a:spLocks noGrp="1"/>
          </p:cNvSpPr>
          <p:nvPr>
            <p:ph type="body" sz="quarter" idx="15"/>
          </p:nvPr>
        </p:nvSpPr>
        <p:spPr>
          <a:xfrm>
            <a:off x="8153400" y="1237817"/>
            <a:ext cx="3632200" cy="4692650"/>
          </a:xfrm>
        </p:spPr>
        <p:txBody>
          <a:bodyPr/>
          <a:lstStyle>
            <a:lvl1pPr>
              <a:lnSpc>
                <a:spcPct val="150000"/>
              </a:lnSpc>
              <a:defRPr>
                <a:latin typeface="Avenir Next LT Pro" panose="020B0504020202020204" pitchFamily="34" charset="0"/>
              </a:defRPr>
            </a:lvl1pPr>
            <a:lvl2pPr>
              <a:lnSpc>
                <a:spcPct val="150000"/>
              </a:lnSpc>
              <a:defRPr>
                <a:latin typeface="Avenir Next LT Pro" panose="020B0504020202020204" pitchFamily="34" charset="0"/>
              </a:defRPr>
            </a:lvl2pPr>
            <a:lvl3pPr>
              <a:lnSpc>
                <a:spcPct val="150000"/>
              </a:lnSpc>
              <a:defRPr>
                <a:latin typeface="Avenir Next LT Pro" panose="020B0504020202020204" pitchFamily="34" charset="0"/>
              </a:defRPr>
            </a:lvl3pPr>
            <a:lvl4pPr>
              <a:lnSpc>
                <a:spcPct val="150000"/>
              </a:lnSpc>
              <a:defRPr>
                <a:latin typeface="Avenir Next LT Pro" panose="020B0504020202020204" pitchFamily="34" charset="0"/>
              </a:defRPr>
            </a:lvl4pPr>
            <a:lvl5pPr>
              <a:lnSpc>
                <a:spcPct val="150000"/>
              </a:lnSpc>
              <a:defRPr>
                <a:latin typeface="Avenir Next LT Pro"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34F5BDC2-FA3F-3665-9D52-6D8EAF1085E2}"/>
              </a:ext>
            </a:extLst>
          </p:cNvPr>
          <p:cNvSpPr>
            <a:spLocks noGrp="1"/>
          </p:cNvSpPr>
          <p:nvPr>
            <p:ph type="sldNum" sz="quarter" idx="18"/>
          </p:nvPr>
        </p:nvSpPr>
        <p:spPr/>
        <p:txBody>
          <a:bodyPr/>
          <a:lstStyle/>
          <a:p>
            <a:fld id="{8D01B5B1-F022-4343-AD84-36B8A5D5A6D2}" type="slidenum">
              <a:rPr lang="en-US" smtClean="0"/>
              <a:pPr/>
              <a:t>‹#›</a:t>
            </a:fld>
            <a:endParaRPr lang="en-US"/>
          </a:p>
        </p:txBody>
      </p:sp>
    </p:spTree>
    <p:extLst>
      <p:ext uri="{BB962C8B-B14F-4D97-AF65-F5344CB8AC3E}">
        <p14:creationId xmlns:p14="http://schemas.microsoft.com/office/powerpoint/2010/main" val="3676195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AEA9CC-13F6-52EB-61D0-91BD9F2A54A5}"/>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602F81-EBD4-553A-15E2-055DB12BD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4E24D34-1D40-8AF7-EE49-60495EFE4A64}"/>
              </a:ext>
            </a:extLst>
          </p:cNvPr>
          <p:cNvSpPr>
            <a:spLocks noGrp="1"/>
          </p:cNvSpPr>
          <p:nvPr>
            <p:ph type="sldNum" sz="quarter" idx="4"/>
          </p:nvPr>
        </p:nvSpPr>
        <p:spPr>
          <a:xfrm>
            <a:off x="10961782" y="6356352"/>
            <a:ext cx="392017" cy="365125"/>
          </a:xfrm>
          <a:prstGeom prst="rect">
            <a:avLst/>
          </a:prstGeom>
          <a:solidFill>
            <a:schemeClr val="accent1"/>
          </a:solidFill>
        </p:spPr>
        <p:txBody>
          <a:bodyPr vert="horz" lIns="91440" tIns="45720" rIns="91440" bIns="45720" rtlCol="0" anchor="ctr"/>
          <a:lstStyle>
            <a:lvl1pPr algn="r">
              <a:defRPr sz="1000" b="1">
                <a:solidFill>
                  <a:schemeClr val="bg1"/>
                </a:solidFill>
                <a:latin typeface="Avenir Next LT Pro" panose="020B0504020202020204" pitchFamily="34" charset="0"/>
              </a:defRPr>
            </a:lvl1pPr>
          </a:lstStyle>
          <a:p>
            <a:fld id="{8D01B5B1-F022-4343-AD84-36B8A5D5A6D2}" type="slidenum">
              <a:rPr lang="en-US" smtClean="0"/>
              <a:pPr/>
              <a:t>‹#›</a:t>
            </a:fld>
            <a:endParaRPr lang="en-US"/>
          </a:p>
        </p:txBody>
      </p:sp>
    </p:spTree>
    <p:extLst>
      <p:ext uri="{BB962C8B-B14F-4D97-AF65-F5344CB8AC3E}">
        <p14:creationId xmlns:p14="http://schemas.microsoft.com/office/powerpoint/2010/main" val="343720819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7" r:id="rId3"/>
    <p:sldLayoutId id="2147483650" r:id="rId4"/>
    <p:sldLayoutId id="2147483660" r:id="rId5"/>
    <p:sldLayoutId id="2147483668" r:id="rId6"/>
    <p:sldLayoutId id="2147483661" r:id="rId7"/>
    <p:sldLayoutId id="2147483673" r:id="rId8"/>
    <p:sldLayoutId id="2147483662" r:id="rId9"/>
    <p:sldLayoutId id="2147483666" r:id="rId10"/>
    <p:sldLayoutId id="2147483670" r:id="rId11"/>
    <p:sldLayoutId id="2147483671" r:id="rId12"/>
    <p:sldLayoutId id="2147483672" r:id="rId13"/>
    <p:sldLayoutId id="2147483665" r:id="rId14"/>
    <p:sldLayoutId id="2147483674" r:id="rId15"/>
    <p:sldLayoutId id="2147483664" r:id="rId16"/>
    <p:sldLayoutId id="2147483669" r:id="rId17"/>
    <p:sldLayoutId id="2147483675" r:id="rId18"/>
  </p:sldLayoutIdLst>
  <p:hf hdr="0" ftr="0" dt="0"/>
  <p:txStyles>
    <p:titleStyle>
      <a:lvl1pPr algn="l" defTabSz="685800" rtl="0" eaLnBrk="1" latinLnBrk="0" hangingPunct="1">
        <a:lnSpc>
          <a:spcPct val="90000"/>
        </a:lnSpc>
        <a:spcBef>
          <a:spcPct val="0"/>
        </a:spcBef>
        <a:buNone/>
        <a:defRPr sz="3600" b="1" kern="1200">
          <a:solidFill>
            <a:schemeClr val="accent1"/>
          </a:solidFill>
          <a:latin typeface="Avenir Next LT Pro" panose="020B0504020202020204" pitchFamily="34" charset="0"/>
          <a:ea typeface="+mj-ea"/>
          <a:cs typeface="+mj-cs"/>
        </a:defRPr>
      </a:lvl1pPr>
    </p:titleStyle>
    <p:bodyStyle>
      <a:lvl1pPr marL="242888" indent="-254000" algn="l" defTabSz="685800" rtl="0" eaLnBrk="1" latinLnBrk="0" hangingPunct="1">
        <a:lnSpc>
          <a:spcPct val="150000"/>
        </a:lnSpc>
        <a:spcBef>
          <a:spcPts val="750"/>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1pPr>
      <a:lvl2pPr marL="573088" indent="-241300"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2pPr>
      <a:lvl3pPr marL="914400" indent="-239713" algn="l" defTabSz="685800" rtl="0" eaLnBrk="1" latinLnBrk="0" hangingPunct="1">
        <a:lnSpc>
          <a:spcPct val="150000"/>
        </a:lnSpc>
        <a:spcBef>
          <a:spcPts val="375"/>
        </a:spcBef>
        <a:buClr>
          <a:schemeClr val="bg1">
            <a:lumMod val="65000"/>
          </a:schemeClr>
        </a:buClr>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255713" indent="-238125" algn="l" defTabSz="685800" rtl="0" eaLnBrk="1" latinLnBrk="0" hangingPunct="1">
        <a:lnSpc>
          <a:spcPct val="150000"/>
        </a:lnSpc>
        <a:spcBef>
          <a:spcPts val="375"/>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4pPr>
      <a:lvl5pPr marL="1597025" indent="-236538"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406400" y="832577"/>
            <a:ext cx="2471024" cy="599059"/>
          </a:xfrm>
        </p:spPr>
        <p:txBody>
          <a:bodyPr/>
          <a:lstStyle/>
          <a:p>
            <a:r>
              <a:rPr lang="en-US"/>
              <a:t>Proposals</a:t>
            </a:r>
          </a:p>
        </p:txBody>
      </p:sp>
    </p:spTree>
    <p:extLst>
      <p:ext uri="{BB962C8B-B14F-4D97-AF65-F5344CB8AC3E}">
        <p14:creationId xmlns:p14="http://schemas.microsoft.com/office/powerpoint/2010/main" val="2367718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10</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4465005"/>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1542</a:t>
            </a:r>
          </a:p>
          <a:p>
            <a:r>
              <a:rPr lang="en-US" sz="2800" dirty="0">
                <a:latin typeface="Avenir Next LT Pro" panose="020B0504020202020204" pitchFamily="34" charset="0"/>
              </a:rPr>
              <a:t>Update Bed &amp; Breakfast (short-term rentals) regulations</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A</a:t>
            </a:r>
            <a:r>
              <a:rPr lang="en-US" sz="2400" dirty="0">
                <a:effectLst/>
                <a:latin typeface="Avenir Next LT Pro" panose="020B0504020202020204" pitchFamily="34" charset="0"/>
                <a:ea typeface="Times" panose="02020603050405020304" pitchFamily="18" charset="0"/>
                <a:cs typeface="Times New Roman" panose="02020603050405020304" pitchFamily="18" charset="0"/>
              </a:rPr>
              <a:t>mends LMC Chapter 18.52.120 to clarify and update the Bed and Breakfast (short-term / vacation / overnight rentals in residential neighborhoods) regulations, criteria, and standards. It requires bed and breakfast facilities to be the principal residence of the property owner, sets limits on number of occupants, sets sign standards and parking requirements, and establishes an inspection and permitting process. </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262741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11</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4465005"/>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1543</a:t>
            </a:r>
          </a:p>
          <a:p>
            <a:r>
              <a:rPr lang="en-US" sz="2800" dirty="0">
                <a:latin typeface="Avenir Next LT Pro" panose="020B0504020202020204" pitchFamily="34" charset="0"/>
              </a:rPr>
              <a:t>Update and clarify Duplex and ADU regulations</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Updates and clarifies ADU and Duplex regulations in LMC 18.20, 18.21, 18.22, and 18.23 (permitted and conditional uses in RL6, RL12, Multifamily Residential, and RL10 districts). It allows ADUs as a permitted use in these districts, and sets requirements including non-transient use, a limit of one ADU per home site, minimum one parking space, and maximum 1,200 square feet. The ordinance requires a minimum lot size of 12,000 square feet for duplexes</a:t>
            </a:r>
            <a:r>
              <a:rPr lang="en-US" sz="2400" dirty="0">
                <a:effectLst/>
                <a:latin typeface="Avenir Next LT Pro" panose="020B0504020202020204" pitchFamily="34" charset="0"/>
                <a:ea typeface="Times" panose="02020603050405020304" pitchFamily="18" charset="0"/>
                <a:cs typeface="Times New Roman" panose="02020603050405020304" pitchFamily="18" charset="0"/>
              </a:rPr>
              <a:t>. </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1934223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12</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2692212"/>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1583</a:t>
            </a:r>
          </a:p>
          <a:p>
            <a:r>
              <a:rPr lang="en-US" sz="2800" dirty="0">
                <a:latin typeface="Avenir Next LT Pro" panose="020B0504020202020204" pitchFamily="34" charset="0"/>
              </a:rPr>
              <a:t>Define zero lot line development and provide standards</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Defines zero lot line development in LMC Chapter 21.90, and amends Chapter 18.24.090 to provide standards for yards, setbacks, lot coverage, and design articulation</a:t>
            </a:r>
            <a:r>
              <a:rPr lang="en-US" sz="2400" dirty="0">
                <a:effectLst/>
                <a:latin typeface="Avenir Next LT Pro" panose="020B0504020202020204" pitchFamily="34" charset="0"/>
                <a:ea typeface="Times" panose="02020603050405020304" pitchFamily="18" charset="0"/>
                <a:cs typeface="Times New Roman" panose="02020603050405020304" pitchFamily="18" charset="0"/>
              </a:rPr>
              <a:t>. </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1681397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13</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4021807"/>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1585</a:t>
            </a:r>
          </a:p>
          <a:p>
            <a:r>
              <a:rPr lang="en-US" sz="2800" dirty="0">
                <a:latin typeface="Avenir Next LT Pro" panose="020B0504020202020204" pitchFamily="34" charset="0"/>
              </a:rPr>
              <a:t>Permit cryptocurrency in the light industrial district</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Defines cryptocurrency mining in LMC Chapter 21.90.030, and amends Chapter 18.45.20 to permit cryptocurrency mining facilities in the light industrial district and requires verification of meeting Chelan County PUD requirements, electrical consumption impacts, and a permit from Washington State Department of Labor and Industries.</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250283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14</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4009496"/>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1588</a:t>
            </a:r>
          </a:p>
          <a:p>
            <a:r>
              <a:rPr lang="en-US" sz="2800" dirty="0">
                <a:latin typeface="Avenir Next LT Pro" panose="020B0504020202020204" pitchFamily="34" charset="0"/>
              </a:rPr>
              <a:t>Updates planned development district, and defines affordable housing</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Updates Chapter 18.40 to set requirements for residential or multiple-use Planned Development as a conditional use, including public benefit, perimeter transitions, minimum site size and scope, road improvements, density, setbacks, height limits, maximum site coverage, parking, recreation areas, and other characteristics.</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2196534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15</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3135410"/>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1590</a:t>
            </a:r>
          </a:p>
          <a:p>
            <a:r>
              <a:rPr lang="en-US" sz="2800" dirty="0">
                <a:latin typeface="Avenir Next LT Pro" panose="020B0504020202020204" pitchFamily="34" charset="0"/>
              </a:rPr>
              <a:t>Regulates and allows stacked parking</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Defines stacked parking in Chapter 21.90.030 and sets design requirements. It permits stacked parking in General Commercial, Central Commercial, Tourist Commercial, Residential Low Density RL6, RL10, and RL12, and Multifamily Residential districts.</a:t>
            </a:r>
            <a:endParaRPr lang="en-US" sz="2400" dirty="0">
              <a:latin typeface="Avenir Next LT Pro" panose="020B0504020202020204" pitchFamily="34" charset="0"/>
            </a:endParaRPr>
          </a:p>
        </p:txBody>
      </p:sp>
    </p:spTree>
    <p:extLst>
      <p:ext uri="{BB962C8B-B14F-4D97-AF65-F5344CB8AC3E}">
        <p14:creationId xmlns:p14="http://schemas.microsoft.com/office/powerpoint/2010/main" val="1363723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16</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5015412"/>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1596</a:t>
            </a:r>
          </a:p>
          <a:p>
            <a:r>
              <a:rPr lang="en-US" sz="2800" dirty="0">
                <a:latin typeface="Avenir Next LT Pro" panose="020B0504020202020204" pitchFamily="34" charset="0"/>
              </a:rPr>
              <a:t>Multiple code updates</a:t>
            </a:r>
          </a:p>
          <a:p>
            <a:endParaRPr lang="en-US" sz="2800" dirty="0">
              <a:latin typeface="Avenir Next LT Pro" panose="020B0504020202020204" pitchFamily="34" charset="0"/>
            </a:endParaRPr>
          </a:p>
          <a:p>
            <a:pPr marL="285750"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Chapter 14.14 and 17.020.070 — Concurrency for public facilities and utilities</a:t>
            </a:r>
          </a:p>
          <a:p>
            <a:pPr marL="285750"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14.16.080 — Manufactured home standards</a:t>
            </a:r>
          </a:p>
          <a:p>
            <a:pPr marL="285750"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18.28.020, 18.32.020, and 18.44.020 — Permitted and conditional uses in the General Commercial, Central Commercial, and Tourist Commercial districts.</a:t>
            </a:r>
          </a:p>
          <a:p>
            <a:pPr marL="285750"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Development code administration:</a:t>
            </a:r>
          </a:p>
          <a:p>
            <a:pPr marL="742950" lvl="1"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21.31.030 — General time frame for Comprehensive Plan amendments</a:t>
            </a:r>
          </a:p>
          <a:p>
            <a:pPr marL="742950" lvl="1"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21.35.010 — Initiation of development regulation and zoning map amendments</a:t>
            </a:r>
          </a:p>
          <a:p>
            <a:pPr marL="742950" lvl="1"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21.03.030 — City Council review of recommendations of the Planning Commission</a:t>
            </a:r>
          </a:p>
          <a:p>
            <a:pPr marL="742950" lvl="1"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18.12.010 — Official zoning map amendments</a:t>
            </a:r>
          </a:p>
          <a:p>
            <a:pPr marL="742950" lvl="1"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18.12.040 — Penalty for unauthorized change of the official zoning map</a:t>
            </a:r>
          </a:p>
          <a:p>
            <a:pPr marL="742950" lvl="1" indent="-285750">
              <a:lnSpc>
                <a:spcPct val="120000"/>
              </a:lnSpc>
              <a:buFont typeface="Arial" panose="020B0604020202020204" pitchFamily="34" charset="0"/>
              <a:buChar char="•"/>
            </a:pPr>
            <a:r>
              <a:rPr lang="en-US" dirty="0">
                <a:latin typeface="Avenir Next LT Pro" panose="020B0504020202020204" pitchFamily="34" charset="0"/>
                <a:ea typeface="Times" panose="02020603050405020304" pitchFamily="18" charset="0"/>
                <a:cs typeface="Times New Roman" panose="02020603050405020304" pitchFamily="18" charset="0"/>
              </a:rPr>
              <a:t>18.12.050 — Official zoning map shall be maintained at City Hall </a:t>
            </a:r>
            <a:endParaRPr lang="en-US" dirty="0">
              <a:latin typeface="Avenir Next LT Pro" panose="020B0504020202020204" pitchFamily="34" charset="0"/>
            </a:endParaRPr>
          </a:p>
        </p:txBody>
      </p:sp>
    </p:spTree>
    <p:extLst>
      <p:ext uri="{BB962C8B-B14F-4D97-AF65-F5344CB8AC3E}">
        <p14:creationId xmlns:p14="http://schemas.microsoft.com/office/powerpoint/2010/main" val="1074397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17</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4350615"/>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1610</a:t>
            </a:r>
          </a:p>
          <a:p>
            <a:r>
              <a:rPr lang="en-US" sz="2800" dirty="0">
                <a:latin typeface="Avenir Next LT Pro" panose="020B0504020202020204" pitchFamily="34" charset="0"/>
              </a:rPr>
              <a:t>Amends code for short plats and major subdivisions</a:t>
            </a:r>
          </a:p>
          <a:p>
            <a:endParaRPr lang="en-US" sz="2800" dirty="0">
              <a:latin typeface="Avenir Next LT Pro" panose="020B0504020202020204" pitchFamily="34" charset="0"/>
            </a:endParaRPr>
          </a:p>
          <a:p>
            <a:pPr marL="285750" indent="-285750">
              <a:lnSpc>
                <a:spcPct val="120000"/>
              </a:lnSpc>
              <a:buFont typeface="Arial" panose="020B0604020202020204" pitchFamily="34" charset="0"/>
              <a:buChar char="•"/>
            </a:pPr>
            <a:r>
              <a:rPr lang="en-US" sz="2400" dirty="0">
                <a:latin typeface="Avenir Next LT Pro" panose="020B0504020202020204" pitchFamily="34" charset="0"/>
                <a:ea typeface="Times" panose="02020603050405020304" pitchFamily="18" charset="0"/>
                <a:cs typeface="Times New Roman" panose="02020603050405020304" pitchFamily="18" charset="0"/>
              </a:rPr>
              <a:t>Chapter 17.080.010 and 17.08.070, regulating Short Plats, divisions of land into nine or fewer plots</a:t>
            </a:r>
          </a:p>
          <a:p>
            <a:pPr marL="285750" indent="-285750">
              <a:lnSpc>
                <a:spcPct val="120000"/>
              </a:lnSpc>
              <a:buFont typeface="Arial" panose="020B0604020202020204" pitchFamily="34" charset="0"/>
              <a:buChar char="•"/>
            </a:pPr>
            <a:r>
              <a:rPr lang="en-US" sz="2400" dirty="0">
                <a:latin typeface="Avenir Next LT Pro" panose="020B0504020202020204" pitchFamily="34" charset="0"/>
                <a:ea typeface="Times" panose="02020603050405020304" pitchFamily="18" charset="0"/>
                <a:cs typeface="Times New Roman" panose="02020603050405020304" pitchFamily="18" charset="0"/>
              </a:rPr>
              <a:t>17.12.010 — Chapter applies to Major Subdivisions of land into ten or more plots</a:t>
            </a:r>
          </a:p>
          <a:p>
            <a:pPr marL="285750" indent="-285750">
              <a:lnSpc>
                <a:spcPct val="120000"/>
              </a:lnSpc>
              <a:buFont typeface="Arial" panose="020B0604020202020204" pitchFamily="34" charset="0"/>
              <a:buChar char="•"/>
            </a:pPr>
            <a:r>
              <a:rPr lang="en-US" sz="2400" dirty="0">
                <a:latin typeface="Avenir Next LT Pro" panose="020B0504020202020204" pitchFamily="34" charset="0"/>
                <a:ea typeface="Times" panose="02020603050405020304" pitchFamily="18" charset="0"/>
                <a:cs typeface="Times New Roman" panose="02020603050405020304" pitchFamily="18" charset="0"/>
              </a:rPr>
              <a:t>21.90.030 — Amending definitions of final short plat, final plat, major subdivision, and short subdivision</a:t>
            </a:r>
          </a:p>
          <a:p>
            <a:pPr marL="285750" indent="-285750">
              <a:lnSpc>
                <a:spcPct val="120000"/>
              </a:lnSpc>
              <a:buFont typeface="Arial" panose="020B0604020202020204" pitchFamily="34" charset="0"/>
              <a:buChar char="•"/>
            </a:pPr>
            <a:endParaRPr lang="en-US" dirty="0">
              <a:latin typeface="Avenir Next LT Pro" panose="020B0504020202020204" pitchFamily="34" charset="0"/>
            </a:endParaRPr>
          </a:p>
        </p:txBody>
      </p:sp>
    </p:spTree>
    <p:extLst>
      <p:ext uri="{BB962C8B-B14F-4D97-AF65-F5344CB8AC3E}">
        <p14:creationId xmlns:p14="http://schemas.microsoft.com/office/powerpoint/2010/main" val="4070404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18</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1384995"/>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1627</a:t>
            </a:r>
          </a:p>
          <a:p>
            <a:r>
              <a:rPr lang="en-US" sz="2800" dirty="0">
                <a:latin typeface="Avenir Next LT Pro" panose="020B0504020202020204" pitchFamily="34" charset="0"/>
              </a:rPr>
              <a:t>Creates new district use chart, revises definitions and land use regulations</a:t>
            </a:r>
          </a:p>
        </p:txBody>
      </p:sp>
    </p:spTree>
    <p:extLst>
      <p:ext uri="{BB962C8B-B14F-4D97-AF65-F5344CB8AC3E}">
        <p14:creationId xmlns:p14="http://schemas.microsoft.com/office/powerpoint/2010/main" val="367992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19</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1815882"/>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1628</a:t>
            </a:r>
          </a:p>
          <a:p>
            <a:r>
              <a:rPr lang="en-US" sz="2800" dirty="0">
                <a:latin typeface="Avenir Next LT Pro" panose="020B0504020202020204" pitchFamily="34" charset="0"/>
              </a:rPr>
              <a:t>Addresses code consistencies. Amends chapters about code interpretation and variances. Amends Supplementary Regulations regarding:</a:t>
            </a:r>
          </a:p>
        </p:txBody>
      </p:sp>
      <p:sp>
        <p:nvSpPr>
          <p:cNvPr id="7" name="TextBox 6">
            <a:extLst>
              <a:ext uri="{FF2B5EF4-FFF2-40B4-BE49-F238E27FC236}">
                <a16:creationId xmlns:a16="http://schemas.microsoft.com/office/drawing/2014/main" id="{8D7D6EA8-3DAB-E98A-161E-D3E2E4F04EBD}"/>
              </a:ext>
            </a:extLst>
          </p:cNvPr>
          <p:cNvSpPr txBox="1"/>
          <p:nvPr/>
        </p:nvSpPr>
        <p:spPr>
          <a:xfrm>
            <a:off x="931500" y="3403740"/>
            <a:ext cx="4582060" cy="3170099"/>
          </a:xfrm>
          <a:prstGeom prst="rect">
            <a:avLst/>
          </a:prstGeom>
          <a:noFill/>
        </p:spPr>
        <p:txBody>
          <a:bodyPr wrap="square">
            <a:spAutoFit/>
          </a:bodyPr>
          <a:lstStyle/>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18.35.005 — Purpose and Applicability of supplementary regulations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18.35.010 — Visibility obstructions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18.35.020 — Fences, walls, and hedges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18.35.030 — Accessory buildings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18.35.035 — Accessory Dwelling Units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18.35.038 — Bed and Breakfast facilities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18.35.040 — Prohibiting more than one principal structure in low-density residential districts</a:t>
            </a:r>
          </a:p>
        </p:txBody>
      </p:sp>
      <p:sp>
        <p:nvSpPr>
          <p:cNvPr id="9" name="TextBox 8">
            <a:extLst>
              <a:ext uri="{FF2B5EF4-FFF2-40B4-BE49-F238E27FC236}">
                <a16:creationId xmlns:a16="http://schemas.microsoft.com/office/drawing/2014/main" id="{A2DDC90F-4B17-4838-2D1F-974FA6E5EEFA}"/>
              </a:ext>
            </a:extLst>
          </p:cNvPr>
          <p:cNvSpPr txBox="1"/>
          <p:nvPr/>
        </p:nvSpPr>
        <p:spPr>
          <a:xfrm>
            <a:off x="5615665" y="3403740"/>
            <a:ext cx="5456723" cy="2616101"/>
          </a:xfrm>
          <a:prstGeom prst="rect">
            <a:avLst/>
          </a:prstGeom>
          <a:noFill/>
        </p:spPr>
        <p:txBody>
          <a:bodyPr wrap="square">
            <a:spAutoFit/>
          </a:bodyPr>
          <a:lstStyle/>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18.35.045 — Duplex dwellings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18.35.050 — Exceptions to building height limits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18.35.060 — Home occupations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18.35.070 — Major recreational equipment</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18.35.080 — Unlicensed vehicles: parking and storage restrictions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18.35.090 — Yard modification requirements</a:t>
            </a:r>
          </a:p>
          <a:p>
            <a:pPr marL="285750" indent="-285750">
              <a:spcBef>
                <a:spcPts val="400"/>
              </a:spcBef>
              <a:buFont typeface="Arial" panose="020B0604020202020204" pitchFamily="34" charset="0"/>
              <a:buChar char="•"/>
            </a:pPr>
            <a:r>
              <a:rPr lang="en-US" sz="1800" dirty="0">
                <a:latin typeface="Avenir Next LT Pro" panose="020B0504020202020204" pitchFamily="34" charset="0"/>
                <a:ea typeface="Times" panose="02020603050405020304" pitchFamily="18" charset="0"/>
                <a:cs typeface="Times New Roman" panose="02020603050405020304" pitchFamily="18" charset="0"/>
              </a:rPr>
              <a:t>18.35.100 — Decks, patios, and balconies</a:t>
            </a:r>
            <a:endParaRPr lang="en-US" dirty="0"/>
          </a:p>
        </p:txBody>
      </p:sp>
    </p:spTree>
    <p:extLst>
      <p:ext uri="{BB962C8B-B14F-4D97-AF65-F5344CB8AC3E}">
        <p14:creationId xmlns:p14="http://schemas.microsoft.com/office/powerpoint/2010/main" val="2561097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10;&#10;Description automatically generated">
            <a:extLst>
              <a:ext uri="{FF2B5EF4-FFF2-40B4-BE49-F238E27FC236}">
                <a16:creationId xmlns:a16="http://schemas.microsoft.com/office/drawing/2014/main" id="{21D93B25-D95C-B651-CA70-DD1C5AD84D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0803" y="3429000"/>
            <a:ext cx="6301197" cy="3429000"/>
          </a:xfrm>
          <a:prstGeom prst="rect">
            <a:avLst/>
          </a:prstGeom>
          <a:ln w="57150">
            <a:solidFill>
              <a:schemeClr val="bg1"/>
            </a:solidFill>
          </a:ln>
        </p:spPr>
      </p:pic>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p:txBody>
          <a:bodyPr>
            <a:noAutofit/>
          </a:bodyPr>
          <a:lstStyle/>
          <a:p>
            <a:r>
              <a:rPr lang="en-US" sz="2800"/>
              <a:t>Business Incubator</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406400" y="1246188"/>
            <a:ext cx="5246254" cy="5246685"/>
          </a:xfrm>
        </p:spPr>
        <p:txBody>
          <a:bodyPr vert="horz" lIns="91440" tIns="45720" rIns="91440" bIns="45720" rtlCol="0" anchor="t">
            <a:noAutofit/>
          </a:bodyPr>
          <a:lstStyle/>
          <a:p>
            <a:pPr marL="285750" indent="-285750"/>
            <a:r>
              <a:rPr lang="en-US" sz="1600">
                <a:solidFill>
                  <a:srgbClr val="000000"/>
                </a:solidFill>
                <a:latin typeface="Avenir Next LT Pro"/>
              </a:rPr>
              <a:t>Goal: Create a business incubator use</a:t>
            </a:r>
          </a:p>
          <a:p>
            <a:pPr marL="615950" lvl="1" indent="-285750"/>
            <a:r>
              <a:rPr lang="en-US" sz="1600">
                <a:solidFill>
                  <a:srgbClr val="000000"/>
                </a:solidFill>
                <a:latin typeface="Avenir Next LT Pro"/>
              </a:rPr>
              <a:t>Workspace/commercial kitchen/food stalls and educational programming</a:t>
            </a:r>
          </a:p>
          <a:p>
            <a:pPr marL="285750" indent="-285750"/>
            <a:r>
              <a:rPr lang="en-US" sz="1600" b="0" i="0">
                <a:solidFill>
                  <a:srgbClr val="000000"/>
                </a:solidFill>
                <a:effectLst/>
                <a:latin typeface="Avenir Next LT Pro"/>
              </a:rPr>
              <a:t>Potential Use Allowances in Code:</a:t>
            </a:r>
            <a:r>
              <a:rPr lang="en-US" sz="1600">
                <a:solidFill>
                  <a:srgbClr val="000000"/>
                </a:solidFill>
                <a:latin typeface="Avenir Next LT Pro"/>
              </a:rPr>
              <a:t> </a:t>
            </a:r>
            <a:endParaRPr lang="en-US" sz="1600" b="0" i="0">
              <a:solidFill>
                <a:srgbClr val="000000"/>
              </a:solidFill>
              <a:effectLst/>
              <a:latin typeface="Avenir Next LT Pro" panose="020B0504020202020204" pitchFamily="34" charset="0"/>
            </a:endParaRPr>
          </a:p>
          <a:p>
            <a:pPr marL="615950" lvl="1" indent="-285750"/>
            <a:r>
              <a:rPr lang="en-US" sz="1600" b="0" i="0">
                <a:solidFill>
                  <a:srgbClr val="000000"/>
                </a:solidFill>
                <a:effectLst/>
                <a:latin typeface="Avenir Next LT Pro"/>
              </a:rPr>
              <a:t>Conditionally allow use on </a:t>
            </a:r>
            <a:r>
              <a:rPr lang="en-US" sz="1600" b="1" i="0">
                <a:solidFill>
                  <a:srgbClr val="000000"/>
                </a:solidFill>
                <a:effectLst/>
                <a:latin typeface="Avenir Next LT Pro"/>
              </a:rPr>
              <a:t>publicly owned parcels only </a:t>
            </a:r>
            <a:r>
              <a:rPr lang="en-US" sz="1600" b="0" i="0">
                <a:solidFill>
                  <a:srgbClr val="000000"/>
                </a:solidFill>
                <a:effectLst/>
                <a:latin typeface="Avenir Next LT Pro"/>
              </a:rPr>
              <a:t>in the </a:t>
            </a:r>
            <a:r>
              <a:rPr lang="en-US" sz="1600">
                <a:solidFill>
                  <a:srgbClr val="000000"/>
                </a:solidFill>
                <a:latin typeface="Avenir Next LT Pro"/>
              </a:rPr>
              <a:t>RR2.5, RRR, and RV zones</a:t>
            </a:r>
            <a:endParaRPr lang="en-US" sz="1600" b="0" i="0">
              <a:solidFill>
                <a:srgbClr val="000000"/>
              </a:solidFill>
              <a:effectLst/>
              <a:latin typeface="Avenir Next LT Pro" panose="020B0504020202020204" pitchFamily="34" charset="0"/>
            </a:endParaRPr>
          </a:p>
          <a:p>
            <a:pPr marL="242570"/>
            <a:r>
              <a:rPr lang="en-US" sz="1600">
                <a:latin typeface="Avenir Next LT Pro"/>
              </a:rPr>
              <a:t>Potential Standards for Conditional Use:</a:t>
            </a:r>
          </a:p>
          <a:p>
            <a:pPr marL="572770" lvl="1"/>
            <a:r>
              <a:rPr lang="en-US" sz="1600">
                <a:latin typeface="Avenir Next LT Pro"/>
              </a:rPr>
              <a:t>Parcels must be over 20 acres</a:t>
            </a:r>
          </a:p>
          <a:p>
            <a:pPr marL="572770" lvl="1"/>
            <a:r>
              <a:rPr lang="en-US" sz="1600">
                <a:latin typeface="Avenir Next LT Pro"/>
              </a:rPr>
              <a:t>Minimum 50-foot setback (100 feet adjacent to agricultural land)</a:t>
            </a:r>
          </a:p>
          <a:p>
            <a:pPr marL="572770" lvl="1"/>
            <a:r>
              <a:rPr lang="en-US" sz="1600">
                <a:latin typeface="Avenir Next LT Pro"/>
              </a:rPr>
              <a:t>Seasonal use (April 1</a:t>
            </a:r>
            <a:r>
              <a:rPr lang="en-US" sz="1600" baseline="30000">
                <a:latin typeface="Avenir Next LT Pro"/>
              </a:rPr>
              <a:t>st</a:t>
            </a:r>
            <a:r>
              <a:rPr lang="en-US" sz="1600">
                <a:latin typeface="Avenir Next LT Pro"/>
              </a:rPr>
              <a:t> - October 31</a:t>
            </a:r>
            <a:r>
              <a:rPr lang="en-US" sz="1600" baseline="30000">
                <a:latin typeface="Avenir Next LT Pro"/>
              </a:rPr>
              <a:t>st</a:t>
            </a:r>
            <a:r>
              <a:rPr lang="en-US" sz="1600">
                <a:latin typeface="Avenir Next LT Pro"/>
              </a:rPr>
              <a:t>), limited hours (Thursday – Sunday, 9 am to 10 pm)</a:t>
            </a:r>
          </a:p>
          <a:p>
            <a:pPr marL="0" indent="0">
              <a:buNone/>
            </a:pPr>
            <a:endParaRPr lang="en-US">
              <a:latin typeface="Avenir Next LT Pro" panose="020B0504020202020204" pitchFamily="34" charset="0"/>
            </a:endParaRP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2</a:t>
            </a:fld>
            <a:endParaRPr lang="en-US"/>
          </a:p>
        </p:txBody>
      </p:sp>
      <p:pic>
        <p:nvPicPr>
          <p:cNvPr id="12" name="Picture 11" descr="A person mixing food in a bowl&#10;&#10;Description automatically generated with low confidence">
            <a:extLst>
              <a:ext uri="{FF2B5EF4-FFF2-40B4-BE49-F238E27FC236}">
                <a16:creationId xmlns:a16="http://schemas.microsoft.com/office/drawing/2014/main" id="{9FB08B15-5C4F-9C15-5B65-263CB78D93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0803" y="0"/>
            <a:ext cx="6301197" cy="3429000"/>
          </a:xfrm>
          <a:prstGeom prst="rect">
            <a:avLst/>
          </a:prstGeom>
          <a:ln w="57150">
            <a:solidFill>
              <a:schemeClr val="bg1"/>
            </a:solidFill>
          </a:ln>
        </p:spPr>
      </p:pic>
    </p:spTree>
    <p:extLst>
      <p:ext uri="{BB962C8B-B14F-4D97-AF65-F5344CB8AC3E}">
        <p14:creationId xmlns:p14="http://schemas.microsoft.com/office/powerpoint/2010/main" val="3732103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20</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9778749" cy="4452694"/>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1640</a:t>
            </a:r>
          </a:p>
          <a:p>
            <a:r>
              <a:rPr lang="en-US" sz="2800" dirty="0">
                <a:latin typeface="Avenir Next LT Pro" panose="020B0504020202020204" pitchFamily="34" charset="0"/>
              </a:rPr>
              <a:t>Removes lot size requirement for duplexes</a:t>
            </a:r>
          </a:p>
          <a:p>
            <a:endParaRPr lang="en-US" sz="2800" dirty="0">
              <a:latin typeface="Avenir Next LT Pro" panose="020B0504020202020204" pitchFamily="34"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Removes minimum lot size requirement for duplexes, making it the same as for single family dwellings, in RL6, RL12, and RL10 districts. It amends Chapter 21.90 definitions for duplex and removes duplexes as a conditional use in Chapter 18.52.130.</a:t>
            </a:r>
          </a:p>
          <a:p>
            <a:pPr>
              <a:lnSpc>
                <a:spcPct val="120000"/>
              </a:lnSpc>
            </a:pPr>
            <a:endParaRPr lang="en-US" sz="2400" dirty="0">
              <a:latin typeface="Avenir Next LT Pro" panose="020B0504020202020204" pitchFamily="34" charset="0"/>
              <a:cs typeface="Times New Roman" panose="02020603050405020304" pitchFamily="18" charset="0"/>
            </a:endParaRPr>
          </a:p>
          <a:p>
            <a:pPr>
              <a:lnSpc>
                <a:spcPct val="120000"/>
              </a:lnSpc>
            </a:pPr>
            <a:r>
              <a:rPr lang="en-US" sz="2400" i="1" dirty="0">
                <a:latin typeface="Avenir Next LT Pro" panose="020B0504020202020204" pitchFamily="34" charset="0"/>
                <a:cs typeface="Times New Roman" panose="02020603050405020304" pitchFamily="18" charset="0"/>
              </a:rPr>
              <a:t>Note: RL12 and RL10 districts have been removed from the code and replaced by the new R8 district (Ordinance 1650)</a:t>
            </a:r>
            <a:endParaRPr lang="en-US" i="1" dirty="0">
              <a:latin typeface="Avenir Next LT Pro" panose="020B0504020202020204" pitchFamily="34" charset="0"/>
            </a:endParaRPr>
          </a:p>
        </p:txBody>
      </p:sp>
    </p:spTree>
    <p:extLst>
      <p:ext uri="{BB962C8B-B14F-4D97-AF65-F5344CB8AC3E}">
        <p14:creationId xmlns:p14="http://schemas.microsoft.com/office/powerpoint/2010/main" val="19360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21</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5721227" cy="4871270"/>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1650</a:t>
            </a:r>
          </a:p>
          <a:p>
            <a:r>
              <a:rPr lang="en-US" sz="2800" dirty="0">
                <a:latin typeface="Avenir Next LT Pro" panose="020B0504020202020204" pitchFamily="34" charset="0"/>
              </a:rPr>
              <a:t>Amends Comprehensive Plan with updated Land Capacity Analysis, and updates Land Use Designations map</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New Land Capacity Analysis and 2021 </a:t>
            </a: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Land Use Designations map including new R8 zone. The related Ordinance 1651 amends the zoning code and adopts the new official zoning map.</a:t>
            </a:r>
          </a:p>
        </p:txBody>
      </p:sp>
      <p:pic>
        <p:nvPicPr>
          <p:cNvPr id="4" name="Picture 3" descr="A picture containing diagram&#10;&#10;Description automatically generated">
            <a:extLst>
              <a:ext uri="{FF2B5EF4-FFF2-40B4-BE49-F238E27FC236}">
                <a16:creationId xmlns:a16="http://schemas.microsoft.com/office/drawing/2014/main" id="{56EAF50F-0F8A-ED65-CA1D-0E13D94F3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1166" y="1427584"/>
            <a:ext cx="4382633" cy="4637314"/>
          </a:xfrm>
          <a:prstGeom prst="rect">
            <a:avLst/>
          </a:prstGeom>
          <a:ln>
            <a:solidFill>
              <a:schemeClr val="tx1"/>
            </a:solidFill>
          </a:ln>
        </p:spPr>
      </p:pic>
    </p:spTree>
    <p:extLst>
      <p:ext uri="{BB962C8B-B14F-4D97-AF65-F5344CB8AC3E}">
        <p14:creationId xmlns:p14="http://schemas.microsoft.com/office/powerpoint/2010/main" val="91806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22</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8993550" cy="3553986"/>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1651</a:t>
            </a:r>
          </a:p>
          <a:p>
            <a:r>
              <a:rPr lang="en-US" sz="2800" dirty="0">
                <a:latin typeface="Avenir Next LT Pro" panose="020B0504020202020204" pitchFamily="34" charset="0"/>
              </a:rPr>
              <a:t>Removes RL10 and RL12 zoning districts and replaces them with new R8 district, updates District Use chart and official zoning map</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Amends Chapter 18.21. The R8 district permits single family residences, duplexes, and accessory dwelling units, with a minimum lot size of 8,000 square feet. </a:t>
            </a:r>
          </a:p>
        </p:txBody>
      </p:sp>
    </p:spTree>
    <p:extLst>
      <p:ext uri="{BB962C8B-B14F-4D97-AF65-F5344CB8AC3E}">
        <p14:creationId xmlns:p14="http://schemas.microsoft.com/office/powerpoint/2010/main" val="15152664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23</a:t>
            </a:fld>
            <a:endParaRPr lang="en-US"/>
          </a:p>
        </p:txBody>
      </p:sp>
      <p:pic>
        <p:nvPicPr>
          <p:cNvPr id="7" name="Picture 6" descr="Map&#10;&#10;Description automatically generated">
            <a:extLst>
              <a:ext uri="{FF2B5EF4-FFF2-40B4-BE49-F238E27FC236}">
                <a16:creationId xmlns:a16="http://schemas.microsoft.com/office/drawing/2014/main" id="{D59F71A3-C474-9136-C961-5BDF2BD26B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95" t="17544" r="3372" b="30031"/>
          <a:stretch/>
        </p:blipFill>
        <p:spPr bwMode="auto">
          <a:xfrm>
            <a:off x="522361" y="1164786"/>
            <a:ext cx="6563670" cy="5241779"/>
          </a:xfrm>
          <a:prstGeom prst="rect">
            <a:avLst/>
          </a:prstGeom>
          <a:noFill/>
          <a:ln w="6350" cap="sq">
            <a:solidFill>
              <a:schemeClr val="tx1"/>
            </a:solidFill>
            <a:miter lim="800000"/>
          </a:ln>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grpSp>
        <p:nvGrpSpPr>
          <p:cNvPr id="12" name="Group 11">
            <a:extLst>
              <a:ext uri="{FF2B5EF4-FFF2-40B4-BE49-F238E27FC236}">
                <a16:creationId xmlns:a16="http://schemas.microsoft.com/office/drawing/2014/main" id="{448E9C56-DDFE-C726-1E71-C5046DAF1072}"/>
              </a:ext>
            </a:extLst>
          </p:cNvPr>
          <p:cNvGrpSpPr/>
          <p:nvPr/>
        </p:nvGrpSpPr>
        <p:grpSpPr>
          <a:xfrm>
            <a:off x="7543564" y="1164786"/>
            <a:ext cx="2568176" cy="4588314"/>
            <a:chOff x="7543564" y="1164786"/>
            <a:chExt cx="1774296" cy="3806465"/>
          </a:xfrm>
        </p:grpSpPr>
        <p:pic>
          <p:nvPicPr>
            <p:cNvPr id="4" name="Picture 3" descr="Map&#10;&#10;Description automatically generated">
              <a:extLst>
                <a:ext uri="{FF2B5EF4-FFF2-40B4-BE49-F238E27FC236}">
                  <a16:creationId xmlns:a16="http://schemas.microsoft.com/office/drawing/2014/main" id="{DAA10344-38A4-FB9B-8074-BFC773FA7E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57" t="86113" r="76363" b="3043"/>
            <a:stretch/>
          </p:blipFill>
          <p:spPr bwMode="auto">
            <a:xfrm>
              <a:off x="7551185" y="1164786"/>
              <a:ext cx="1709496" cy="1279650"/>
            </a:xfrm>
            <a:prstGeom prst="rect">
              <a:avLst/>
            </a:prstGeom>
            <a:noFill/>
            <a:ln>
              <a:noFill/>
            </a:ln>
            <a:effectLst/>
            <a:extLst>
              <a:ext uri="{53640926-AAD7-44D8-BBD7-CCE9431645EC}">
                <a14:shadowObscured xmlns:a14="http://schemas.microsoft.com/office/drawing/2010/main"/>
              </a:ext>
            </a:extLst>
          </p:spPr>
        </p:pic>
        <p:pic>
          <p:nvPicPr>
            <p:cNvPr id="8" name="Picture 7" descr="Map&#10;&#10;Description automatically generated">
              <a:extLst>
                <a:ext uri="{FF2B5EF4-FFF2-40B4-BE49-F238E27FC236}">
                  <a16:creationId xmlns:a16="http://schemas.microsoft.com/office/drawing/2014/main" id="{8F56D750-8AA3-B0A4-660F-25615EC423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67" t="86113" r="34951" b="2942"/>
            <a:stretch/>
          </p:blipFill>
          <p:spPr bwMode="auto">
            <a:xfrm>
              <a:off x="7566424" y="3679624"/>
              <a:ext cx="1751436" cy="1291627"/>
            </a:xfrm>
            <a:prstGeom prst="rect">
              <a:avLst/>
            </a:prstGeom>
            <a:noFill/>
            <a:ln>
              <a:noFill/>
            </a:ln>
            <a:effectLst/>
            <a:extLst>
              <a:ext uri="{53640926-AAD7-44D8-BBD7-CCE9431645EC}">
                <a14:shadowObscured xmlns:a14="http://schemas.microsoft.com/office/drawing/2010/main"/>
              </a:ext>
            </a:extLst>
          </p:spPr>
        </p:pic>
        <p:pic>
          <p:nvPicPr>
            <p:cNvPr id="11" name="Picture 10" descr="Map&#10;&#10;Description automatically generated">
              <a:extLst>
                <a:ext uri="{FF2B5EF4-FFF2-40B4-BE49-F238E27FC236}">
                  <a16:creationId xmlns:a16="http://schemas.microsoft.com/office/drawing/2014/main" id="{46802651-E6E7-DB35-D798-0E70AEAAF5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617" t="86113" r="56518" b="3043"/>
            <a:stretch/>
          </p:blipFill>
          <p:spPr bwMode="auto">
            <a:xfrm>
              <a:off x="7543564" y="2399345"/>
              <a:ext cx="1658282" cy="1279650"/>
            </a:xfrm>
            <a:prstGeom prst="rect">
              <a:avLst/>
            </a:prstGeom>
            <a:noFill/>
            <a:ln>
              <a:noFill/>
            </a:ln>
            <a:effectLst/>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193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dirty="0"/>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24</a:t>
            </a:fld>
            <a:endParaRPr lang="en-US"/>
          </a:p>
        </p:txBody>
      </p:sp>
      <p:sp>
        <p:nvSpPr>
          <p:cNvPr id="5" name="TextBox 4">
            <a:extLst>
              <a:ext uri="{FF2B5EF4-FFF2-40B4-BE49-F238E27FC236}">
                <a16:creationId xmlns:a16="http://schemas.microsoft.com/office/drawing/2014/main" id="{EDA52657-DB6D-7B2F-AAF3-9BF5C10A6F44}"/>
              </a:ext>
            </a:extLst>
          </p:cNvPr>
          <p:cNvSpPr txBox="1"/>
          <p:nvPr/>
        </p:nvSpPr>
        <p:spPr>
          <a:xfrm>
            <a:off x="931500" y="1587858"/>
            <a:ext cx="8993550" cy="4985147"/>
          </a:xfrm>
          <a:prstGeom prst="rect">
            <a:avLst/>
          </a:prstGeom>
          <a:noFill/>
        </p:spPr>
        <p:txBody>
          <a:bodyPr wrap="square" rtlCol="0">
            <a:spAutoFit/>
          </a:bodyPr>
          <a:lstStyle/>
          <a:p>
            <a:r>
              <a:rPr lang="en-US" sz="2800" b="1" dirty="0">
                <a:solidFill>
                  <a:schemeClr val="accent1"/>
                </a:solidFill>
                <a:latin typeface="Avenir Next LT Pro" panose="020B0504020202020204" pitchFamily="34" charset="0"/>
              </a:rPr>
              <a:t>Ordinance 1654</a:t>
            </a:r>
          </a:p>
          <a:p>
            <a:r>
              <a:rPr lang="en-US" sz="2800" dirty="0">
                <a:latin typeface="Avenir Next LT Pro" panose="020B0504020202020204" pitchFamily="34" charset="0"/>
              </a:rPr>
              <a:t>Affordable Housing Incentive Program</a:t>
            </a:r>
          </a:p>
          <a:p>
            <a:pPr>
              <a:lnSpc>
                <a:spcPct val="120000"/>
              </a:lnSpc>
            </a:pPr>
            <a:endParaRPr lang="en-US" sz="2400" dirty="0">
              <a:latin typeface="Avenir Next LT Pro" panose="020B0504020202020204" pitchFamily="34" charset="0"/>
              <a:ea typeface="Times" panose="02020603050405020304" pitchFamily="18" charset="0"/>
              <a:cs typeface="Times New Roman" panose="02020603050405020304" pitchFamily="18" charset="0"/>
            </a:endParaRPr>
          </a:p>
          <a:p>
            <a:pPr>
              <a:lnSpc>
                <a:spcPct val="120000"/>
              </a:lnSpc>
            </a:pPr>
            <a:r>
              <a:rPr lang="en-US" sz="2400" dirty="0">
                <a:latin typeface="Avenir Next LT Pro" panose="020B0504020202020204" pitchFamily="34" charset="0"/>
                <a:ea typeface="Times" panose="02020603050405020304" pitchFamily="18" charset="0"/>
                <a:cs typeface="Times New Roman" panose="02020603050405020304" pitchFamily="18" charset="0"/>
              </a:rPr>
              <a:t>Amends Chapter 18.42 to establish the Affordable Housing Incentive Program, with the intent to encourage development of housing units that are affordable to service industry workers and others with low or moderate incomes. Includes changes to density, lot coverage, front yard setbacks, alley access, parking, and design standards. </a:t>
            </a:r>
          </a:p>
          <a:p>
            <a:pPr>
              <a:lnSpc>
                <a:spcPct val="120000"/>
              </a:lnSpc>
              <a:spcBef>
                <a:spcPts val="600"/>
              </a:spcBef>
            </a:pPr>
            <a:r>
              <a:rPr lang="en-US" sz="2400" i="1" dirty="0">
                <a:latin typeface="Avenir Next LT Pro" panose="020B0504020202020204" pitchFamily="34" charset="0"/>
                <a:ea typeface="Times" panose="02020603050405020304" pitchFamily="18" charset="0"/>
                <a:cs typeface="Times New Roman" panose="02020603050405020304" pitchFamily="18" charset="0"/>
              </a:rPr>
              <a:t>Planning Commission recommendation: approve, with removal of reference to 18.42.030</a:t>
            </a:r>
          </a:p>
        </p:txBody>
      </p:sp>
    </p:spTree>
    <p:extLst>
      <p:ext uri="{BB962C8B-B14F-4D97-AF65-F5344CB8AC3E}">
        <p14:creationId xmlns:p14="http://schemas.microsoft.com/office/powerpoint/2010/main" val="177167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675173" y="1828800"/>
            <a:ext cx="10872660" cy="3487918"/>
          </a:xfrm>
          <a:solidFill>
            <a:srgbClr val="FFFFFF">
              <a:alpha val="89804"/>
            </a:srgbClr>
          </a:solidFill>
        </p:spPr>
        <p:txBody>
          <a:bodyPr lIns="182880" tIns="274320" rIns="182880" bIns="274320" anchor="t">
            <a:normAutofit/>
          </a:bodyPr>
          <a:lstStyle/>
          <a:p>
            <a:pPr>
              <a:lnSpc>
                <a:spcPct val="100000"/>
              </a:lnSpc>
            </a:pPr>
            <a:r>
              <a:rPr lang="en-US" dirty="0">
                <a:latin typeface="Avenir Next LT Pro"/>
              </a:rPr>
              <a:t>ZTA 22-419 </a:t>
            </a:r>
            <a:br>
              <a:rPr lang="en-US" dirty="0">
                <a:latin typeface="Avenir Next LT Pro"/>
              </a:rPr>
            </a:br>
            <a:r>
              <a:rPr lang="en-US" dirty="0">
                <a:latin typeface="Avenir Next LT Pro"/>
              </a:rPr>
              <a:t>Leavenworth Urban Growth Area Amendments</a:t>
            </a:r>
            <a:br>
              <a:rPr lang="en-US" dirty="0"/>
            </a:br>
            <a:br>
              <a:rPr lang="en-US" sz="1800" b="0" dirty="0"/>
            </a:br>
            <a:br>
              <a:rPr lang="en-US" sz="1800" b="0" dirty="0">
                <a:latin typeface="Avenir Next LT Pro"/>
              </a:rPr>
            </a:br>
            <a:r>
              <a:rPr lang="en-US" sz="2400" b="0" i="1" dirty="0">
                <a:latin typeface="Avenir Next LT Pro"/>
              </a:rPr>
              <a:t>Planning Commission recommendation:</a:t>
            </a:r>
            <a:br>
              <a:rPr lang="en-US" sz="2400" b="0" i="1" dirty="0"/>
            </a:br>
            <a:r>
              <a:rPr lang="en-US" sz="2400" dirty="0"/>
              <a:t>APPROVE, with the exception of removing reference to 18.42.030 </a:t>
            </a:r>
            <a:br>
              <a:rPr lang="en-US" sz="2400" dirty="0"/>
            </a:br>
            <a:r>
              <a:rPr lang="en-US" sz="2400" dirty="0"/>
              <a:t>in City of Leavenworth Ord #1654</a:t>
            </a:r>
            <a:endParaRPr lang="en-US" sz="2400" b="0" dirty="0"/>
          </a:p>
        </p:txBody>
      </p:sp>
    </p:spTree>
    <p:extLst>
      <p:ext uri="{BB962C8B-B14F-4D97-AF65-F5344CB8AC3E}">
        <p14:creationId xmlns:p14="http://schemas.microsoft.com/office/powerpoint/2010/main" val="1684538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3FF7D-7519-2641-4D0D-1FC7F12AC06B}"/>
              </a:ext>
            </a:extLst>
          </p:cNvPr>
          <p:cNvSpPr>
            <a:spLocks noGrp="1"/>
          </p:cNvSpPr>
          <p:nvPr>
            <p:ph type="title"/>
          </p:nvPr>
        </p:nvSpPr>
        <p:spPr/>
        <p:txBody>
          <a:bodyPr/>
          <a:lstStyle/>
          <a:p>
            <a:r>
              <a:rPr lang="en-US"/>
              <a:t>Next Steps</a:t>
            </a:r>
          </a:p>
        </p:txBody>
      </p:sp>
      <p:sp>
        <p:nvSpPr>
          <p:cNvPr id="3" name="Text Placeholder 2">
            <a:extLst>
              <a:ext uri="{FF2B5EF4-FFF2-40B4-BE49-F238E27FC236}">
                <a16:creationId xmlns:a16="http://schemas.microsoft.com/office/drawing/2014/main" id="{B4EB1C51-BB44-2BF1-A60E-0DF04372B417}"/>
              </a:ext>
            </a:extLst>
          </p:cNvPr>
          <p:cNvSpPr>
            <a:spLocks noGrp="1"/>
          </p:cNvSpPr>
          <p:nvPr>
            <p:ph type="body" sz="quarter" idx="13"/>
          </p:nvPr>
        </p:nvSpPr>
        <p:spPr/>
        <p:txBody>
          <a:bodyPr vert="horz" lIns="91440" tIns="45720" rIns="91440" bIns="45720" rtlCol="0" anchor="t">
            <a:normAutofit/>
          </a:bodyPr>
          <a:lstStyle/>
          <a:p>
            <a:pPr marL="457200" indent="-457200">
              <a:buFont typeface="Arial" panose="020B0604020202020204" pitchFamily="34" charset="0"/>
              <a:buChar char="•"/>
            </a:pPr>
            <a:r>
              <a:rPr lang="en-US" dirty="0">
                <a:solidFill>
                  <a:srgbClr val="000000"/>
                </a:solidFill>
                <a:latin typeface="Avenir Next LT Pro"/>
              </a:rPr>
              <a:t>BOCC hearing: January 31st</a:t>
            </a:r>
            <a:endParaRPr lang="en-US" dirty="0">
              <a:latin typeface="Avenir Next LT Pro"/>
            </a:endParaRPr>
          </a:p>
        </p:txBody>
      </p:sp>
      <p:sp>
        <p:nvSpPr>
          <p:cNvPr id="4" name="Slide Number Placeholder 3">
            <a:extLst>
              <a:ext uri="{FF2B5EF4-FFF2-40B4-BE49-F238E27FC236}">
                <a16:creationId xmlns:a16="http://schemas.microsoft.com/office/drawing/2014/main" id="{305A0018-D6EF-C4B4-241E-75E3A290D31D}"/>
              </a:ext>
            </a:extLst>
          </p:cNvPr>
          <p:cNvSpPr>
            <a:spLocks noGrp="1"/>
          </p:cNvSpPr>
          <p:nvPr>
            <p:ph type="sldNum" sz="quarter" idx="16"/>
          </p:nvPr>
        </p:nvSpPr>
        <p:spPr/>
        <p:txBody>
          <a:bodyPr/>
          <a:lstStyle/>
          <a:p>
            <a:fld id="{8D01B5B1-F022-4343-AD84-36B8A5D5A6D2}" type="slidenum">
              <a:rPr lang="en-US" smtClean="0"/>
              <a:pPr/>
              <a:t>26</a:t>
            </a:fld>
            <a:endParaRPr lang="en-US"/>
          </a:p>
        </p:txBody>
      </p:sp>
    </p:spTree>
    <p:extLst>
      <p:ext uri="{BB962C8B-B14F-4D97-AF65-F5344CB8AC3E}">
        <p14:creationId xmlns:p14="http://schemas.microsoft.com/office/powerpoint/2010/main" val="804472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406400" y="832577"/>
            <a:ext cx="2471024" cy="599059"/>
          </a:xfrm>
        </p:spPr>
        <p:txBody>
          <a:bodyPr/>
          <a:lstStyle/>
          <a:p>
            <a:r>
              <a:rPr lang="en-US" dirty="0"/>
              <a:t>Appendix</a:t>
            </a:r>
          </a:p>
        </p:txBody>
      </p:sp>
    </p:spTree>
    <p:extLst>
      <p:ext uri="{BB962C8B-B14F-4D97-AF65-F5344CB8AC3E}">
        <p14:creationId xmlns:p14="http://schemas.microsoft.com/office/powerpoint/2010/main" val="778566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p:txBody>
          <a:bodyPr>
            <a:noAutofit/>
          </a:bodyPr>
          <a:lstStyle/>
          <a:p>
            <a:r>
              <a:rPr lang="en-US" sz="2800"/>
              <a:t>Business Incubator</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28</a:t>
            </a:fld>
            <a:endParaRPr lang="en-US"/>
          </a:p>
        </p:txBody>
      </p:sp>
      <p:sp>
        <p:nvSpPr>
          <p:cNvPr id="2" name="Text Placeholder 3">
            <a:extLst>
              <a:ext uri="{FF2B5EF4-FFF2-40B4-BE49-F238E27FC236}">
                <a16:creationId xmlns:a16="http://schemas.microsoft.com/office/drawing/2014/main" id="{7BAA3A05-D4B6-1696-EC48-ABC645BCEB0F}"/>
              </a:ext>
            </a:extLst>
          </p:cNvPr>
          <p:cNvSpPr txBox="1">
            <a:spLocks/>
          </p:cNvSpPr>
          <p:nvPr/>
        </p:nvSpPr>
        <p:spPr>
          <a:xfrm>
            <a:off x="404611" y="1983042"/>
            <a:ext cx="5648216" cy="2562498"/>
          </a:xfrm>
          <a:prstGeom prst="rect">
            <a:avLst/>
          </a:prstGeom>
        </p:spPr>
        <p:txBody>
          <a:bodyPr vert="horz" lIns="91440" tIns="45720" rIns="91440" bIns="45720" rtlCol="0" anchor="t">
            <a:noAutofit/>
          </a:bodyPr>
          <a:lstStyle>
            <a:lvl1pPr marL="242888" indent="-254000" algn="l" defTabSz="685800" rtl="0" eaLnBrk="1" latinLnBrk="0" hangingPunct="1">
              <a:lnSpc>
                <a:spcPct val="150000"/>
              </a:lnSpc>
              <a:spcBef>
                <a:spcPts val="750"/>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1pPr>
            <a:lvl2pPr marL="573088" indent="-241300"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2pPr>
            <a:lvl3pPr marL="914400" indent="-239713" algn="l" defTabSz="685800" rtl="0" eaLnBrk="1" latinLnBrk="0" hangingPunct="1">
              <a:lnSpc>
                <a:spcPct val="150000"/>
              </a:lnSpc>
              <a:spcBef>
                <a:spcPts val="375"/>
              </a:spcBef>
              <a:buClr>
                <a:schemeClr val="bg1">
                  <a:lumMod val="65000"/>
                </a:schemeClr>
              </a:buClr>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255713" indent="-238125" algn="l" defTabSz="685800" rtl="0" eaLnBrk="1" latinLnBrk="0" hangingPunct="1">
              <a:lnSpc>
                <a:spcPct val="150000"/>
              </a:lnSpc>
              <a:spcBef>
                <a:spcPts val="375"/>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4pPr>
            <a:lvl5pPr marL="1597025" indent="-236538"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US" sz="1600">
                <a:solidFill>
                  <a:srgbClr val="000000"/>
                </a:solidFill>
                <a:latin typeface="Avenir Next LT Pro"/>
              </a:rPr>
              <a:t>Examples of similar projects in other areas:</a:t>
            </a:r>
          </a:p>
          <a:p>
            <a:pPr marL="615950" lvl="1" indent="-285750"/>
            <a:r>
              <a:rPr lang="en-US" sz="1600">
                <a:solidFill>
                  <a:srgbClr val="000000"/>
                </a:solidFill>
                <a:latin typeface="Avenir Next LT Pro"/>
              </a:rPr>
              <a:t>Business Development Center (Kittitas County)</a:t>
            </a:r>
          </a:p>
          <a:p>
            <a:pPr marL="615950" lvl="1" indent="-285750"/>
            <a:r>
              <a:rPr lang="en-US" sz="1600">
                <a:solidFill>
                  <a:srgbClr val="000000"/>
                </a:solidFill>
                <a:latin typeface="Avenir Next LT Pro"/>
              </a:rPr>
              <a:t>Spice Bridge (Tukwila)</a:t>
            </a:r>
          </a:p>
          <a:p>
            <a:pPr marL="615950" lvl="1" indent="-285750"/>
            <a:r>
              <a:rPr lang="en-US" sz="1600">
                <a:solidFill>
                  <a:srgbClr val="000000"/>
                </a:solidFill>
                <a:latin typeface="Avenir Next LT Pro"/>
              </a:rPr>
              <a:t>Rutgers Food Innovation Center (Bridgeton, N.J.)</a:t>
            </a:r>
          </a:p>
          <a:p>
            <a:pPr marL="615950" lvl="1" indent="-285750"/>
            <a:r>
              <a:rPr lang="en-US" sz="1600">
                <a:solidFill>
                  <a:srgbClr val="000000"/>
                </a:solidFill>
              </a:rPr>
              <a:t>Union Kitchen (Washington, D.C.)</a:t>
            </a:r>
            <a:endParaRPr lang="en-US" sz="1600"/>
          </a:p>
        </p:txBody>
      </p:sp>
      <p:sp>
        <p:nvSpPr>
          <p:cNvPr id="5" name="TextBox 4">
            <a:extLst>
              <a:ext uri="{FF2B5EF4-FFF2-40B4-BE49-F238E27FC236}">
                <a16:creationId xmlns:a16="http://schemas.microsoft.com/office/drawing/2014/main" id="{DFE9EE2D-1E28-8000-D999-334F5D7F93FD}"/>
              </a:ext>
            </a:extLst>
          </p:cNvPr>
          <p:cNvSpPr txBox="1"/>
          <p:nvPr/>
        </p:nvSpPr>
        <p:spPr>
          <a:xfrm>
            <a:off x="8232719" y="4639229"/>
            <a:ext cx="3542958" cy="261610"/>
          </a:xfrm>
          <a:prstGeom prst="rect">
            <a:avLst/>
          </a:prstGeom>
          <a:noFill/>
        </p:spPr>
        <p:txBody>
          <a:bodyPr wrap="none" rtlCol="0">
            <a:spAutoFit/>
          </a:bodyPr>
          <a:lstStyle/>
          <a:p>
            <a:pPr algn="r"/>
            <a:r>
              <a:rPr lang="en-US" sz="1100" i="1"/>
              <a:t>Spice Bridge (Tukwila). Photos from Food Innovation Network.</a:t>
            </a:r>
          </a:p>
        </p:txBody>
      </p:sp>
      <p:pic>
        <p:nvPicPr>
          <p:cNvPr id="5128" name="Picture 8" descr="Seattle Family Guide to Spice Bridge Food Hall">
            <a:extLst>
              <a:ext uri="{FF2B5EF4-FFF2-40B4-BE49-F238E27FC236}">
                <a16:creationId xmlns:a16="http://schemas.microsoft.com/office/drawing/2014/main" id="{C966F8F9-CB9B-727B-A8BE-56B3201D78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0166" y="1718735"/>
            <a:ext cx="5648216" cy="282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492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93841-A13D-0111-4B12-9EB257A4015F}"/>
              </a:ext>
            </a:extLst>
          </p:cNvPr>
          <p:cNvSpPr>
            <a:spLocks noGrp="1"/>
          </p:cNvSpPr>
          <p:nvPr>
            <p:ph type="title"/>
          </p:nvPr>
        </p:nvSpPr>
        <p:spPr>
          <a:xfrm>
            <a:off x="406400" y="365127"/>
            <a:ext cx="8860148" cy="650873"/>
          </a:xfrm>
        </p:spPr>
        <p:txBody>
          <a:bodyPr>
            <a:normAutofit/>
          </a:bodyPr>
          <a:lstStyle/>
          <a:p>
            <a:r>
              <a:rPr lang="en-US"/>
              <a:t>Process Updates</a:t>
            </a:r>
          </a:p>
        </p:txBody>
      </p:sp>
      <p:sp>
        <p:nvSpPr>
          <p:cNvPr id="4" name="Text Placeholder 3">
            <a:extLst>
              <a:ext uri="{FF2B5EF4-FFF2-40B4-BE49-F238E27FC236}">
                <a16:creationId xmlns:a16="http://schemas.microsoft.com/office/drawing/2014/main" id="{28049B6E-2CCA-429A-3BE6-D0DF503AFEAA}"/>
              </a:ext>
            </a:extLst>
          </p:cNvPr>
          <p:cNvSpPr>
            <a:spLocks noGrp="1"/>
          </p:cNvSpPr>
          <p:nvPr>
            <p:ph type="body" sz="quarter" idx="13"/>
          </p:nvPr>
        </p:nvSpPr>
        <p:spPr>
          <a:xfrm>
            <a:off x="406398" y="1341438"/>
            <a:ext cx="11046884" cy="4106911"/>
          </a:xfrm>
        </p:spPr>
        <p:txBody>
          <a:bodyPr vert="horz" lIns="91440" tIns="45720" rIns="91440" bIns="45720" rtlCol="0" anchor="t">
            <a:noAutofit/>
          </a:bodyPr>
          <a:lstStyle/>
          <a:p>
            <a:pPr marL="457200" indent="-457200">
              <a:buFont typeface="Arial" panose="020B0604020202020204" pitchFamily="34" charset="0"/>
              <a:buChar char="•"/>
            </a:pPr>
            <a:r>
              <a:rPr lang="en-US" sz="2400">
                <a:solidFill>
                  <a:srgbClr val="000000"/>
                </a:solidFill>
                <a:latin typeface="Avenir Next LT Pro"/>
              </a:rPr>
              <a:t>SEPA determinations were issued October 12th (14-day comment period ended October 26</a:t>
            </a:r>
            <a:r>
              <a:rPr lang="en-US" sz="2400" baseline="30000">
                <a:solidFill>
                  <a:srgbClr val="000000"/>
                </a:solidFill>
                <a:latin typeface="Avenir Next LT Pro"/>
              </a:rPr>
              <a:t>th</a:t>
            </a:r>
            <a:r>
              <a:rPr lang="en-US" sz="2400">
                <a:solidFill>
                  <a:srgbClr val="000000"/>
                </a:solidFill>
                <a:latin typeface="Avenir Next LT Pro"/>
              </a:rPr>
              <a:t> — no public comments received)</a:t>
            </a:r>
            <a:endParaRPr lang="en-US" sz="2400" baseline="30000">
              <a:solidFill>
                <a:srgbClr val="000000"/>
              </a:solidFill>
              <a:latin typeface="Avenir Next LT Pro"/>
            </a:endParaRPr>
          </a:p>
          <a:p>
            <a:pPr marL="457200" indent="-457200">
              <a:buFont typeface="Arial" panose="020B0604020202020204" pitchFamily="34" charset="0"/>
              <a:buChar char="•"/>
            </a:pPr>
            <a:r>
              <a:rPr lang="en-US" sz="2400" i="0">
                <a:solidFill>
                  <a:srgbClr val="000000"/>
                </a:solidFill>
                <a:effectLst/>
                <a:latin typeface="Avenir Next LT Pro"/>
              </a:rPr>
              <a:t>60-day Commerce review was submitted </a:t>
            </a:r>
            <a:r>
              <a:rPr lang="en-US" sz="2400">
                <a:solidFill>
                  <a:srgbClr val="000000"/>
                </a:solidFill>
                <a:latin typeface="Avenir Next LT Pro"/>
              </a:rPr>
              <a:t>in early October</a:t>
            </a:r>
            <a:endParaRPr lang="en-US" sz="2400" i="0">
              <a:solidFill>
                <a:srgbClr val="000000"/>
              </a:solidFill>
              <a:effectLst/>
              <a:latin typeface="Avenir Next LT Pro"/>
            </a:endParaRPr>
          </a:p>
          <a:p>
            <a:pPr marL="457200" indent="-457200">
              <a:buFont typeface="Arial" panose="020B0604020202020204" pitchFamily="34" charset="0"/>
              <a:buChar char="•"/>
            </a:pPr>
            <a:r>
              <a:rPr lang="en-US" sz="2400">
                <a:solidFill>
                  <a:srgbClr val="000000"/>
                </a:solidFill>
                <a:latin typeface="Avenir Next LT Pro"/>
              </a:rPr>
              <a:t>Planning Commission hearings were on October 26th and December 14th</a:t>
            </a:r>
          </a:p>
          <a:p>
            <a:pPr marL="457200" indent="-457200">
              <a:buFont typeface="Arial" panose="020B0604020202020204" pitchFamily="34" charset="0"/>
              <a:buChar char="•"/>
            </a:pPr>
            <a:r>
              <a:rPr lang="en-US" sz="2400" i="0">
                <a:solidFill>
                  <a:srgbClr val="000000"/>
                </a:solidFill>
                <a:effectLst/>
                <a:latin typeface="Avenir Next LT Pro"/>
              </a:rPr>
              <a:t>BOCC hearing</a:t>
            </a:r>
            <a:r>
              <a:rPr lang="en-US" sz="2400">
                <a:solidFill>
                  <a:srgbClr val="000000"/>
                </a:solidFill>
                <a:latin typeface="Avenir Next LT Pro"/>
              </a:rPr>
              <a:t> is expected to be</a:t>
            </a:r>
            <a:r>
              <a:rPr lang="en-US" sz="2400" i="0">
                <a:solidFill>
                  <a:srgbClr val="000000"/>
                </a:solidFill>
                <a:effectLst/>
                <a:latin typeface="Avenir Next LT Pro"/>
              </a:rPr>
              <a:t> in </a:t>
            </a:r>
            <a:r>
              <a:rPr lang="en-US" sz="2400">
                <a:solidFill>
                  <a:srgbClr val="000000"/>
                </a:solidFill>
                <a:latin typeface="Avenir Next LT Pro"/>
              </a:rPr>
              <a:t>January (date to be confirmed)</a:t>
            </a:r>
            <a:endParaRPr lang="en-US" sz="2400" i="0">
              <a:solidFill>
                <a:srgbClr val="000000"/>
              </a:solidFill>
              <a:effectLst/>
            </a:endParaRPr>
          </a:p>
          <a:p>
            <a:pPr marL="457200" indent="-457200">
              <a:buFont typeface="Arial" panose="020B0604020202020204" pitchFamily="34" charset="0"/>
              <a:buChar char="•"/>
            </a:pPr>
            <a:endParaRPr lang="en-US" sz="2400" i="0">
              <a:solidFill>
                <a:srgbClr val="000000"/>
              </a:solidFill>
              <a:effectLst/>
            </a:endParaRPr>
          </a:p>
          <a:p>
            <a:pPr marL="457200" indent="-457200">
              <a:buFont typeface="Arial" panose="020B0604020202020204" pitchFamily="34" charset="0"/>
              <a:buChar char="•"/>
            </a:pPr>
            <a:endParaRPr lang="en-US" sz="2400">
              <a:solidFill>
                <a:srgbClr val="000000"/>
              </a:solidFill>
            </a:endParaRPr>
          </a:p>
        </p:txBody>
      </p:sp>
      <p:sp>
        <p:nvSpPr>
          <p:cNvPr id="2" name="Slide Number Placeholder 1">
            <a:extLst>
              <a:ext uri="{FF2B5EF4-FFF2-40B4-BE49-F238E27FC236}">
                <a16:creationId xmlns:a16="http://schemas.microsoft.com/office/drawing/2014/main" id="{C1EA0184-243E-91CB-417D-972CB19DD7FD}"/>
              </a:ext>
            </a:extLst>
          </p:cNvPr>
          <p:cNvSpPr>
            <a:spLocks noGrp="1"/>
          </p:cNvSpPr>
          <p:nvPr>
            <p:ph type="sldNum" sz="quarter" idx="16"/>
          </p:nvPr>
        </p:nvSpPr>
        <p:spPr/>
        <p:txBody>
          <a:bodyPr/>
          <a:lstStyle/>
          <a:p>
            <a:fld id="{8D01B5B1-F022-4343-AD84-36B8A5D5A6D2}" type="slidenum">
              <a:rPr lang="en-US" smtClean="0"/>
              <a:pPr/>
              <a:t>29</a:t>
            </a:fld>
            <a:endParaRPr lang="en-US"/>
          </a:p>
        </p:txBody>
      </p:sp>
    </p:spTree>
    <p:extLst>
      <p:ext uri="{BB962C8B-B14F-4D97-AF65-F5344CB8AC3E}">
        <p14:creationId xmlns:p14="http://schemas.microsoft.com/office/powerpoint/2010/main" val="592117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p:txBody>
          <a:bodyPr>
            <a:noAutofit/>
          </a:bodyPr>
          <a:lstStyle/>
          <a:p>
            <a:r>
              <a:rPr lang="en-US" sz="2800"/>
              <a:t>Business Incubator</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406400" y="1246188"/>
            <a:ext cx="5177654" cy="5246685"/>
          </a:xfrm>
        </p:spPr>
        <p:txBody>
          <a:bodyPr vert="horz" lIns="91440" tIns="45720" rIns="91440" bIns="45720" rtlCol="0" anchor="t">
            <a:noAutofit/>
          </a:bodyPr>
          <a:lstStyle/>
          <a:p>
            <a:pPr marL="285750" indent="-285750"/>
            <a:r>
              <a:rPr lang="en-US" sz="1600" dirty="0">
                <a:solidFill>
                  <a:srgbClr val="000000"/>
                </a:solidFill>
                <a:latin typeface="Avenir Next LT Pro"/>
              </a:rPr>
              <a:t>Per 2020 GIS data, there is one parcel that meets the proposed requirements (20-acre minimum)</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3</a:t>
            </a:fld>
            <a:endParaRPr lang="en-US"/>
          </a:p>
        </p:txBody>
      </p:sp>
      <p:pic>
        <p:nvPicPr>
          <p:cNvPr id="7" name="Picture 7" descr="Map&#10;&#10;Description automatically generated">
            <a:extLst>
              <a:ext uri="{FF2B5EF4-FFF2-40B4-BE49-F238E27FC236}">
                <a16:creationId xmlns:a16="http://schemas.microsoft.com/office/drawing/2014/main" id="{860D1D9F-E674-4842-6123-747A44DEA375}"/>
              </a:ext>
            </a:extLst>
          </p:cNvPr>
          <p:cNvPicPr>
            <a:picLocks noChangeAspect="1"/>
          </p:cNvPicPr>
          <p:nvPr/>
        </p:nvPicPr>
        <p:blipFill rotWithShape="1">
          <a:blip r:embed="rId2"/>
          <a:srcRect r="-187" b="7717"/>
          <a:stretch/>
        </p:blipFill>
        <p:spPr>
          <a:xfrm>
            <a:off x="6304844" y="333368"/>
            <a:ext cx="5508989" cy="5880730"/>
          </a:xfrm>
          <a:prstGeom prst="rect">
            <a:avLst/>
          </a:prstGeom>
        </p:spPr>
      </p:pic>
    </p:spTree>
    <p:extLst>
      <p:ext uri="{BB962C8B-B14F-4D97-AF65-F5344CB8AC3E}">
        <p14:creationId xmlns:p14="http://schemas.microsoft.com/office/powerpoint/2010/main" val="1461927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F93841-A13D-0111-4B12-9EB257A4015F}"/>
              </a:ext>
            </a:extLst>
          </p:cNvPr>
          <p:cNvSpPr>
            <a:spLocks noGrp="1"/>
          </p:cNvSpPr>
          <p:nvPr>
            <p:ph type="title"/>
          </p:nvPr>
        </p:nvSpPr>
        <p:spPr>
          <a:xfrm>
            <a:off x="406400" y="365127"/>
            <a:ext cx="8860148" cy="650873"/>
          </a:xfrm>
        </p:spPr>
        <p:txBody>
          <a:bodyPr>
            <a:normAutofit/>
          </a:bodyPr>
          <a:lstStyle/>
          <a:p>
            <a:r>
              <a:rPr lang="en-US"/>
              <a:t>Draft Proposals from 2022 Docket</a:t>
            </a:r>
          </a:p>
        </p:txBody>
      </p:sp>
      <p:sp>
        <p:nvSpPr>
          <p:cNvPr id="4" name="Text Placeholder 3">
            <a:extLst>
              <a:ext uri="{FF2B5EF4-FFF2-40B4-BE49-F238E27FC236}">
                <a16:creationId xmlns:a16="http://schemas.microsoft.com/office/drawing/2014/main" id="{28049B6E-2CCA-429A-3BE6-D0DF503AFEAA}"/>
              </a:ext>
            </a:extLst>
          </p:cNvPr>
          <p:cNvSpPr>
            <a:spLocks noGrp="1"/>
          </p:cNvSpPr>
          <p:nvPr>
            <p:ph type="body" sz="quarter" idx="13"/>
          </p:nvPr>
        </p:nvSpPr>
        <p:spPr>
          <a:xfrm>
            <a:off x="406399" y="1341438"/>
            <a:ext cx="5943600" cy="4106911"/>
          </a:xfrm>
        </p:spPr>
        <p:txBody>
          <a:bodyPr vert="horz" lIns="91440" tIns="45720" rIns="91440" bIns="45720" rtlCol="0" anchor="t">
            <a:noAutofit/>
          </a:bodyPr>
          <a:lstStyle/>
          <a:p>
            <a:pPr marL="228600" lvl="1" indent="-228600">
              <a:lnSpc>
                <a:spcPct val="90000"/>
              </a:lnSpc>
              <a:spcBef>
                <a:spcPts val="1200"/>
              </a:spcBef>
              <a:buFont typeface="Wingdings" panose="05000000000000000000" pitchFamily="2" charset="2"/>
              <a:buChar char="§"/>
            </a:pPr>
            <a:r>
              <a:rPr lang="en-US" sz="2400">
                <a:solidFill>
                  <a:srgbClr val="000000"/>
                </a:solidFill>
              </a:rPr>
              <a:t>CPA 22-089: RR2.5 to RW (Chelan/Manson area) </a:t>
            </a:r>
          </a:p>
          <a:p>
            <a:pPr marL="228600" lvl="1" indent="-228600">
              <a:lnSpc>
                <a:spcPct val="90000"/>
              </a:lnSpc>
              <a:spcBef>
                <a:spcPts val="1200"/>
              </a:spcBef>
              <a:buFont typeface="Wingdings" panose="05000000000000000000" pitchFamily="2" charset="2"/>
              <a:buChar char="§"/>
            </a:pPr>
            <a:r>
              <a:rPr lang="en-US" sz="2400">
                <a:solidFill>
                  <a:srgbClr val="000000"/>
                </a:solidFill>
              </a:rPr>
              <a:t>CPA 22-105: RR5 to RR2.5 </a:t>
            </a:r>
            <a:br>
              <a:rPr lang="en-US" sz="2400">
                <a:solidFill>
                  <a:srgbClr val="000000"/>
                </a:solidFill>
              </a:rPr>
            </a:br>
            <a:r>
              <a:rPr lang="en-US" sz="2400">
                <a:solidFill>
                  <a:srgbClr val="000000"/>
                </a:solidFill>
              </a:rPr>
              <a:t>(Chelan area)</a:t>
            </a:r>
          </a:p>
          <a:p>
            <a:pPr marL="228600" lvl="1" indent="-228600">
              <a:lnSpc>
                <a:spcPct val="90000"/>
              </a:lnSpc>
              <a:spcBef>
                <a:spcPts val="1200"/>
              </a:spcBef>
              <a:buFont typeface="Wingdings" panose="05000000000000000000" pitchFamily="2" charset="2"/>
              <a:buChar char="§"/>
            </a:pPr>
            <a:r>
              <a:rPr lang="en-US" sz="2400"/>
              <a:t>CPA 22-106: RR5 to RR2.5 </a:t>
            </a:r>
            <a:br>
              <a:rPr lang="en-US" sz="2400"/>
            </a:br>
            <a:r>
              <a:rPr lang="en-US" sz="2400"/>
              <a:t>(Plain/Lake Wenatchee area)</a:t>
            </a:r>
          </a:p>
          <a:p>
            <a:pPr marL="228600" lvl="1" indent="-228600">
              <a:lnSpc>
                <a:spcPct val="90000"/>
              </a:lnSpc>
              <a:spcBef>
                <a:spcPts val="1200"/>
              </a:spcBef>
              <a:buFont typeface="Wingdings" panose="05000000000000000000" pitchFamily="2" charset="2"/>
              <a:buChar char="§"/>
            </a:pPr>
            <a:r>
              <a:rPr lang="en-US" sz="2400"/>
              <a:t>CPA 22-107: RR10 &amp; RR2.5 to RR2.5 (Leavenworth area)</a:t>
            </a:r>
          </a:p>
          <a:p>
            <a:pPr marL="0" lvl="1" indent="0">
              <a:lnSpc>
                <a:spcPct val="90000"/>
              </a:lnSpc>
              <a:spcBef>
                <a:spcPts val="1200"/>
              </a:spcBef>
              <a:buNone/>
            </a:pPr>
            <a:endParaRPr lang="en-US" sz="2400"/>
          </a:p>
        </p:txBody>
      </p:sp>
      <p:sp>
        <p:nvSpPr>
          <p:cNvPr id="2" name="Slide Number Placeholder 1">
            <a:extLst>
              <a:ext uri="{FF2B5EF4-FFF2-40B4-BE49-F238E27FC236}">
                <a16:creationId xmlns:a16="http://schemas.microsoft.com/office/drawing/2014/main" id="{C1EA0184-243E-91CB-417D-972CB19DD7FD}"/>
              </a:ext>
            </a:extLst>
          </p:cNvPr>
          <p:cNvSpPr>
            <a:spLocks noGrp="1"/>
          </p:cNvSpPr>
          <p:nvPr>
            <p:ph type="sldNum" sz="quarter" idx="16"/>
          </p:nvPr>
        </p:nvSpPr>
        <p:spPr/>
        <p:txBody>
          <a:bodyPr/>
          <a:lstStyle/>
          <a:p>
            <a:fld id="{8D01B5B1-F022-4343-AD84-36B8A5D5A6D2}" type="slidenum">
              <a:rPr lang="en-US" smtClean="0"/>
              <a:pPr/>
              <a:t>30</a:t>
            </a:fld>
            <a:endParaRPr lang="en-US"/>
          </a:p>
        </p:txBody>
      </p:sp>
      <p:sp>
        <p:nvSpPr>
          <p:cNvPr id="7" name="Text Placeholder 3">
            <a:extLst>
              <a:ext uri="{FF2B5EF4-FFF2-40B4-BE49-F238E27FC236}">
                <a16:creationId xmlns:a16="http://schemas.microsoft.com/office/drawing/2014/main" id="{7C0A0399-FC48-F53C-430A-22208A716B7F}"/>
              </a:ext>
            </a:extLst>
          </p:cNvPr>
          <p:cNvSpPr txBox="1">
            <a:spLocks/>
          </p:cNvSpPr>
          <p:nvPr/>
        </p:nvSpPr>
        <p:spPr>
          <a:xfrm>
            <a:off x="5943160" y="1341438"/>
            <a:ext cx="5614100" cy="4106911"/>
          </a:xfrm>
          <a:prstGeom prst="rect">
            <a:avLst/>
          </a:prstGeom>
        </p:spPr>
        <p:txBody>
          <a:bodyPr vert="horz" lIns="91440" tIns="45720" rIns="91440" bIns="45720" rtlCol="0">
            <a:noAutofit/>
          </a:bodyPr>
          <a:lstStyle>
            <a:lvl1pPr marL="242888" indent="-254000" algn="l" defTabSz="685800" rtl="0" eaLnBrk="1" latinLnBrk="0" hangingPunct="1">
              <a:lnSpc>
                <a:spcPct val="150000"/>
              </a:lnSpc>
              <a:spcBef>
                <a:spcPts val="750"/>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1pPr>
            <a:lvl2pPr marL="573088" indent="-241300"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2pPr>
            <a:lvl3pPr marL="914400" indent="-239713" algn="l" defTabSz="685800" rtl="0" eaLnBrk="1" latinLnBrk="0" hangingPunct="1">
              <a:lnSpc>
                <a:spcPct val="150000"/>
              </a:lnSpc>
              <a:spcBef>
                <a:spcPts val="375"/>
              </a:spcBef>
              <a:buClr>
                <a:schemeClr val="bg1">
                  <a:lumMod val="65000"/>
                </a:schemeClr>
              </a:buClr>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255713" indent="-238125" algn="l" defTabSz="685800" rtl="0" eaLnBrk="1" latinLnBrk="0" hangingPunct="1">
              <a:lnSpc>
                <a:spcPct val="150000"/>
              </a:lnSpc>
              <a:spcBef>
                <a:spcPts val="375"/>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4pPr>
            <a:lvl5pPr marL="1597025" indent="-236538"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lvl="1" indent="-228600">
              <a:lnSpc>
                <a:spcPct val="90000"/>
              </a:lnSpc>
              <a:spcBef>
                <a:spcPts val="1200"/>
              </a:spcBef>
              <a:buFont typeface="Wingdings" panose="05000000000000000000" pitchFamily="2" charset="2"/>
              <a:buChar char="§"/>
            </a:pPr>
            <a:r>
              <a:rPr lang="en-US" sz="2400"/>
              <a:t>CPA-22-418 (Docket #9):</a:t>
            </a:r>
            <a:r>
              <a:rPr lang="en-US" sz="2400" b="0" i="0">
                <a:solidFill>
                  <a:srgbClr val="000000"/>
                </a:solidFill>
                <a:effectLst/>
                <a:latin typeface="Avenir Next LT Pro" panose="020B0504020202020204" pitchFamily="34" charset="0"/>
              </a:rPr>
              <a:t> </a:t>
            </a:r>
            <a:r>
              <a:rPr lang="en-US" sz="2400"/>
              <a:t>CIP Annual Update for County Budget</a:t>
            </a:r>
          </a:p>
          <a:p>
            <a:pPr marL="228600" lvl="1" indent="-228600">
              <a:lnSpc>
                <a:spcPct val="90000"/>
              </a:lnSpc>
              <a:spcBef>
                <a:spcPts val="1200"/>
              </a:spcBef>
              <a:buFont typeface="Wingdings" panose="05000000000000000000" pitchFamily="2" charset="2"/>
              <a:buChar char="§"/>
            </a:pPr>
            <a:r>
              <a:rPr lang="en-US" sz="2400">
                <a:effectLst/>
                <a:latin typeface="Avenir Next LT Pro"/>
                <a:ea typeface="Arial" panose="020B0604020202020204" pitchFamily="34" charset="0"/>
                <a:cs typeface="Arial"/>
              </a:rPr>
              <a:t>ZTA-22-420/CPA-22-421 (Docket #5):</a:t>
            </a:r>
            <a:r>
              <a:rPr lang="en-US" sz="2400" b="0" i="0">
                <a:solidFill>
                  <a:srgbClr val="000000"/>
                </a:solidFill>
                <a:effectLst/>
                <a:latin typeface="Avenir Next LT Pro"/>
              </a:rPr>
              <a:t> </a:t>
            </a:r>
            <a:r>
              <a:rPr lang="en-US" sz="2400">
                <a:effectLst/>
                <a:latin typeface="Avenir Next LT Pro"/>
                <a:ea typeface="Arial" panose="020B0604020202020204" pitchFamily="34" charset="0"/>
                <a:cs typeface="Arial"/>
              </a:rPr>
              <a:t>Business Incubator, Open Market</a:t>
            </a:r>
          </a:p>
          <a:p>
            <a:pPr marL="228600" lvl="1" indent="-228600">
              <a:lnSpc>
                <a:spcPct val="90000"/>
              </a:lnSpc>
              <a:spcBef>
                <a:spcPts val="1200"/>
              </a:spcBef>
              <a:buFont typeface="Wingdings" panose="05000000000000000000" pitchFamily="2" charset="2"/>
              <a:buChar char="§"/>
            </a:pPr>
            <a:r>
              <a:rPr lang="en-US" sz="2400"/>
              <a:t>ZTA-22-419 (Docket #7): Leavenworth UGA Amendments</a:t>
            </a:r>
          </a:p>
        </p:txBody>
      </p:sp>
    </p:spTree>
    <p:extLst>
      <p:ext uri="{BB962C8B-B14F-4D97-AF65-F5344CB8AC3E}">
        <p14:creationId xmlns:p14="http://schemas.microsoft.com/office/powerpoint/2010/main" val="3488646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A picture containing chart&#10;&#10;Description automatically generated">
            <a:extLst>
              <a:ext uri="{FF2B5EF4-FFF2-40B4-BE49-F238E27FC236}">
                <a16:creationId xmlns:a16="http://schemas.microsoft.com/office/drawing/2014/main" id="{093E362B-C80E-7FEA-079A-3D8A6E3E30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74901" y="5480227"/>
            <a:ext cx="6192316" cy="105902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p:txBody>
          <a:bodyPr>
            <a:noAutofit/>
          </a:bodyPr>
          <a:lstStyle/>
          <a:p>
            <a:r>
              <a:rPr lang="en-US" sz="2800"/>
              <a:t>CPA 22-089: </a:t>
            </a:r>
            <a:r>
              <a:rPr lang="en-US" sz="2800" err="1"/>
              <a:t>RR2.5</a:t>
            </a:r>
            <a:r>
              <a:rPr lang="en-US" sz="2800"/>
              <a:t> to </a:t>
            </a:r>
            <a:r>
              <a:rPr lang="en-US" sz="2800" err="1"/>
              <a:t>RW</a:t>
            </a:r>
            <a:br>
              <a:rPr lang="en-US" sz="2800"/>
            </a:br>
            <a:r>
              <a:rPr lang="en-US" sz="2800"/>
              <a:t>(Chelan/Manson area) </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254000" y="1210329"/>
            <a:ext cx="5246254" cy="5246685"/>
          </a:xfrm>
        </p:spPr>
        <p:txBody>
          <a:bodyPr vert="horz" lIns="91440" tIns="45720" rIns="91440" bIns="45720" rtlCol="0" anchor="t">
            <a:noAutofit/>
          </a:bodyPr>
          <a:lstStyle/>
          <a:p>
            <a:pPr marL="285750" indent="-285750"/>
            <a:r>
              <a:rPr lang="en-US" b="1">
                <a:solidFill>
                  <a:srgbClr val="000000"/>
                </a:solidFill>
                <a:latin typeface="Avenir Next LT Pro"/>
              </a:rPr>
              <a:t>Parcel: </a:t>
            </a:r>
            <a:r>
              <a:rPr lang="en-US">
                <a:latin typeface="Avenir Next LT Pro"/>
              </a:rPr>
              <a:t>282123613211</a:t>
            </a:r>
          </a:p>
          <a:p>
            <a:pPr marL="285750" indent="-285750"/>
            <a:r>
              <a:rPr lang="en-US" b="0" i="0">
                <a:effectLst/>
                <a:latin typeface="Avenir Next LT Pro"/>
              </a:rPr>
              <a:t>4720 Wapato Lake Rd</a:t>
            </a:r>
            <a:endParaRPr lang="en-US" b="0" i="0">
              <a:effectLst/>
              <a:latin typeface="Avenir Next LT Pro" panose="020B0504020202020204" pitchFamily="34" charset="0"/>
            </a:endParaRPr>
          </a:p>
          <a:p>
            <a:pPr marL="285750" indent="-285750"/>
            <a:r>
              <a:rPr lang="en-US">
                <a:solidFill>
                  <a:srgbClr val="000000"/>
                </a:solidFill>
                <a:latin typeface="Avenir Next LT Pro"/>
              </a:rPr>
              <a:t>3.73 acres</a:t>
            </a:r>
            <a:endParaRPr lang="en-US" b="0" i="0">
              <a:effectLst/>
              <a:latin typeface="Avenir Next LT Pro" panose="020B0504020202020204" pitchFamily="34" charset="0"/>
            </a:endParaRPr>
          </a:p>
          <a:p>
            <a:pPr marL="242570"/>
            <a:r>
              <a:rPr lang="en-US">
                <a:solidFill>
                  <a:srgbClr val="000000"/>
                </a:solidFill>
                <a:latin typeface="Avenir Next LT Pro"/>
              </a:rPr>
              <a:t>Intent to add 2-3 additional waterfront dwelling units</a:t>
            </a:r>
            <a:endParaRPr lang="en-US">
              <a:latin typeface="Avenir Next LT Pro" panose="020B0504020202020204" pitchFamily="34" charset="0"/>
            </a:endParaRPr>
          </a:p>
          <a:p>
            <a:pPr marL="0" indent="0">
              <a:buNone/>
            </a:pPr>
            <a:endParaRPr lang="en-US"/>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31</a:t>
            </a:fld>
            <a:endParaRPr lang="en-US"/>
          </a:p>
        </p:txBody>
      </p:sp>
      <p:pic>
        <p:nvPicPr>
          <p:cNvPr id="1026" name="Picture 2" descr="A picture containing chart&#10;&#10;Description automatically generated">
            <a:extLst>
              <a:ext uri="{FF2B5EF4-FFF2-40B4-BE49-F238E27FC236}">
                <a16:creationId xmlns:a16="http://schemas.microsoft.com/office/drawing/2014/main" id="{484A12EC-3BA2-D961-97C0-6025BED8AEB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69450" y="1016000"/>
            <a:ext cx="6832642" cy="438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419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844858" y="1828800"/>
            <a:ext cx="10502283" cy="3200400"/>
          </a:xfrm>
          <a:solidFill>
            <a:srgbClr val="FFFFFF">
              <a:alpha val="89804"/>
            </a:srgbClr>
          </a:solidFill>
        </p:spPr>
        <p:txBody>
          <a:bodyPr lIns="182880" tIns="274320" rIns="182880" bIns="274320" anchor="t">
            <a:noAutofit/>
          </a:bodyPr>
          <a:lstStyle/>
          <a:p>
            <a:pPr>
              <a:lnSpc>
                <a:spcPct val="100000"/>
              </a:lnSpc>
              <a:spcBef>
                <a:spcPts val="800"/>
              </a:spcBef>
            </a:pPr>
            <a:r>
              <a:rPr lang="en-US" dirty="0">
                <a:latin typeface="Avenir Next LT Pro"/>
              </a:rPr>
              <a:t>CPA 22-089: </a:t>
            </a:r>
            <a:r>
              <a:rPr lang="en-US" dirty="0" err="1">
                <a:latin typeface="Avenir Next LT Pro"/>
              </a:rPr>
              <a:t>RR2.5</a:t>
            </a:r>
            <a:r>
              <a:rPr lang="en-US" dirty="0">
                <a:latin typeface="Avenir Next LT Pro"/>
              </a:rPr>
              <a:t> to RW </a:t>
            </a:r>
            <a:br>
              <a:rPr lang="en-US" dirty="0">
                <a:latin typeface="Avenir Next LT Pro"/>
              </a:rPr>
            </a:br>
            <a:r>
              <a:rPr lang="en-US" dirty="0">
                <a:latin typeface="Avenir Next LT Pro"/>
              </a:rPr>
              <a:t>(Chelan/Manson area) </a:t>
            </a:r>
            <a:br>
              <a:rPr lang="en-US" dirty="0"/>
            </a:br>
            <a:br>
              <a:rPr lang="en-US" dirty="0"/>
            </a:br>
            <a:r>
              <a:rPr lang="en-US" sz="2400" b="0" i="1" dirty="0">
                <a:latin typeface="Avenir Next LT Pro"/>
              </a:rPr>
              <a:t>Planning Commission recommendation:</a:t>
            </a:r>
            <a:br>
              <a:rPr lang="en-US" sz="2400" b="0" i="1" dirty="0">
                <a:latin typeface="Avenir Next LT Pro"/>
              </a:rPr>
            </a:br>
            <a:r>
              <a:rPr lang="en-US" sz="2400" dirty="0"/>
              <a:t>APPROVE with correction to parcel number and </a:t>
            </a:r>
            <a:r>
              <a:rPr lang="en-US" sz="2400" dirty="0" err="1"/>
              <a:t>PID</a:t>
            </a:r>
            <a:br>
              <a:rPr lang="en-US" sz="2400" dirty="0"/>
            </a:br>
            <a:endParaRPr lang="en-US" sz="2400" dirty="0"/>
          </a:p>
        </p:txBody>
      </p:sp>
    </p:spTree>
    <p:extLst>
      <p:ext uri="{BB962C8B-B14F-4D97-AF65-F5344CB8AC3E}">
        <p14:creationId xmlns:p14="http://schemas.microsoft.com/office/powerpoint/2010/main" val="732089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Map&#10;&#10;Description automatically generated">
            <a:extLst>
              <a:ext uri="{FF2B5EF4-FFF2-40B4-BE49-F238E27FC236}">
                <a16:creationId xmlns:a16="http://schemas.microsoft.com/office/drawing/2014/main" id="{AC91D60B-9F96-B15D-5AE4-E6A0A35AEA3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66064" y="5475571"/>
            <a:ext cx="5791726" cy="10633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6438560" cy="650873"/>
          </a:xfrm>
        </p:spPr>
        <p:txBody>
          <a:bodyPr>
            <a:noAutofit/>
          </a:bodyPr>
          <a:lstStyle/>
          <a:p>
            <a:r>
              <a:rPr lang="en-US" sz="2800">
                <a:latin typeface="Avenir Next LT Pro"/>
              </a:rPr>
              <a:t>CPA 22-105: </a:t>
            </a:r>
            <a:r>
              <a:rPr lang="en-US" sz="2800" err="1">
                <a:latin typeface="Avenir Next LT Pro"/>
              </a:rPr>
              <a:t>RR5</a:t>
            </a:r>
            <a:r>
              <a:rPr lang="en-US" sz="2800">
                <a:latin typeface="Avenir Next LT Pro"/>
              </a:rPr>
              <a:t> to </a:t>
            </a:r>
            <a:r>
              <a:rPr lang="en-US" sz="2800" err="1">
                <a:latin typeface="Avenir Next LT Pro"/>
              </a:rPr>
              <a:t>RR2.5</a:t>
            </a:r>
            <a:r>
              <a:rPr lang="en-US" sz="2800">
                <a:latin typeface="Avenir Next LT Pro"/>
              </a:rPr>
              <a:t> </a:t>
            </a:r>
            <a:br>
              <a:rPr lang="en-US" sz="2800">
                <a:latin typeface="Avenir Next LT Pro"/>
              </a:rPr>
            </a:br>
            <a:r>
              <a:rPr lang="en-US" sz="2800">
                <a:latin typeface="Avenir Next LT Pro"/>
              </a:rPr>
              <a:t>(Chelan area)</a:t>
            </a:r>
            <a:endParaRPr lang="en-US">
              <a:latin typeface="Avenir Next LT Pro"/>
            </a:endParaRP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254000" y="1210329"/>
            <a:ext cx="5246254" cy="5246685"/>
          </a:xfrm>
        </p:spPr>
        <p:txBody>
          <a:bodyPr vert="horz" lIns="91440" tIns="45720" rIns="91440" bIns="45720" rtlCol="0" anchor="t">
            <a:noAutofit/>
          </a:bodyPr>
          <a:lstStyle/>
          <a:p>
            <a:pPr marL="285750" indent="-285750"/>
            <a:r>
              <a:rPr lang="en-US" b="1">
                <a:solidFill>
                  <a:srgbClr val="000000"/>
                </a:solidFill>
                <a:latin typeface="Avenir Next LT Pro"/>
              </a:rPr>
              <a:t>Parcel: </a:t>
            </a:r>
            <a:r>
              <a:rPr lang="en-US">
                <a:latin typeface="Avenir Next LT Pro"/>
              </a:rPr>
              <a:t>272303300050</a:t>
            </a:r>
          </a:p>
          <a:p>
            <a:pPr marL="285750" indent="-285750"/>
            <a:r>
              <a:rPr lang="en-US">
                <a:solidFill>
                  <a:srgbClr val="000000"/>
                </a:solidFill>
                <a:latin typeface="Avenir Next LT Pro"/>
              </a:rPr>
              <a:t>25 Hugo Road</a:t>
            </a:r>
          </a:p>
          <a:p>
            <a:pPr marL="285750" indent="-285750"/>
            <a:r>
              <a:rPr lang="en-US">
                <a:solidFill>
                  <a:srgbClr val="000000"/>
                </a:solidFill>
                <a:latin typeface="Avenir Next LT Pro"/>
              </a:rPr>
              <a:t>5.0 acres</a:t>
            </a:r>
            <a:endParaRPr lang="en-US" b="0" i="0">
              <a:effectLst/>
              <a:latin typeface="Avenir Next LT Pro" panose="020B0504020202020204" pitchFamily="34" charset="0"/>
            </a:endParaRPr>
          </a:p>
          <a:p>
            <a:pPr marL="242570"/>
            <a:r>
              <a:rPr lang="en-US">
                <a:solidFill>
                  <a:srgbClr val="000000"/>
                </a:solidFill>
                <a:latin typeface="Avenir Next LT Pro"/>
              </a:rPr>
              <a:t>Intent to divide the parcel into two smaller parcels</a:t>
            </a:r>
            <a:endParaRPr lang="en-US"/>
          </a:p>
          <a:p>
            <a:pPr marL="242570"/>
            <a:endParaRPr lang="en-US">
              <a:latin typeface="Avenir Next LT Pro" panose="020B0504020202020204" pitchFamily="34" charset="0"/>
            </a:endParaRPr>
          </a:p>
          <a:p>
            <a:pPr marL="0" indent="0">
              <a:buNone/>
            </a:pPr>
            <a:endParaRPr lang="en-US"/>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33</a:t>
            </a:fld>
            <a:endParaRPr lang="en-US"/>
          </a:p>
        </p:txBody>
      </p:sp>
      <p:pic>
        <p:nvPicPr>
          <p:cNvPr id="3074" name="Picture 2" descr="Map&#10;&#10;Description automatically generated">
            <a:extLst>
              <a:ext uri="{FF2B5EF4-FFF2-40B4-BE49-F238E27FC236}">
                <a16:creationId xmlns:a16="http://schemas.microsoft.com/office/drawing/2014/main" id="{9891E9DE-5020-61BE-5073-E2D68F8C87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58164" y="857531"/>
            <a:ext cx="642743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4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844858" y="1828800"/>
            <a:ext cx="10502283" cy="3200400"/>
          </a:xfrm>
          <a:solidFill>
            <a:srgbClr val="FFFFFF">
              <a:alpha val="89804"/>
            </a:srgbClr>
          </a:solidFill>
        </p:spPr>
        <p:txBody>
          <a:bodyPr lIns="182880" tIns="274320" rIns="182880" bIns="274320" anchor="t">
            <a:noAutofit/>
          </a:bodyPr>
          <a:lstStyle/>
          <a:p>
            <a:pPr>
              <a:lnSpc>
                <a:spcPct val="100000"/>
              </a:lnSpc>
            </a:pPr>
            <a:r>
              <a:rPr lang="en-US">
                <a:latin typeface="Avenir Next LT Pro"/>
              </a:rPr>
              <a:t>CPA 22-105: RR5 to RR2.5 </a:t>
            </a:r>
            <a:br>
              <a:rPr lang="en-US">
                <a:latin typeface="Avenir Next LT Pro"/>
              </a:rPr>
            </a:br>
            <a:r>
              <a:rPr lang="en-US">
                <a:latin typeface="Avenir Next LT Pro"/>
              </a:rPr>
              <a:t>(Chelan area)</a:t>
            </a:r>
            <a:br>
              <a:rPr lang="en-US"/>
            </a:br>
            <a:br>
              <a:rPr lang="en-US"/>
            </a:br>
            <a:r>
              <a:rPr lang="en-US" sz="2400" b="0" i="1">
                <a:latin typeface="Avenir Next LT Pro"/>
              </a:rPr>
              <a:t>Planning Commission recommendation:</a:t>
            </a:r>
            <a:br>
              <a:rPr lang="en-US" sz="2400" b="0" i="1"/>
            </a:br>
            <a:r>
              <a:rPr lang="en-US" sz="2400"/>
              <a:t>APPROVE</a:t>
            </a:r>
            <a:br>
              <a:rPr lang="en-US" sz="2400">
                <a:latin typeface="Avenir Next LT Pro"/>
              </a:rPr>
            </a:br>
            <a:endParaRPr lang="en-US" sz="2400"/>
          </a:p>
        </p:txBody>
      </p:sp>
    </p:spTree>
    <p:extLst>
      <p:ext uri="{BB962C8B-B14F-4D97-AF65-F5344CB8AC3E}">
        <p14:creationId xmlns:p14="http://schemas.microsoft.com/office/powerpoint/2010/main" val="3052444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77F6C43-7D16-1240-B73B-A00F76AC36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1305" y="5611654"/>
            <a:ext cx="5982951" cy="994729"/>
          </a:xfrm>
          <a:prstGeom prst="rect">
            <a:avLst/>
          </a:prstGeom>
        </p:spPr>
      </p:pic>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9873942" cy="650873"/>
          </a:xfrm>
        </p:spPr>
        <p:txBody>
          <a:bodyPr>
            <a:noAutofit/>
          </a:bodyPr>
          <a:lstStyle/>
          <a:p>
            <a:r>
              <a:rPr lang="en-US" sz="2800"/>
              <a:t>CPA 22-106: </a:t>
            </a:r>
            <a:r>
              <a:rPr lang="en-US" sz="2800" err="1"/>
              <a:t>RR5</a:t>
            </a:r>
            <a:r>
              <a:rPr lang="en-US" sz="2800"/>
              <a:t> to </a:t>
            </a:r>
            <a:r>
              <a:rPr lang="en-US" sz="2800" err="1"/>
              <a:t>RR2.5</a:t>
            </a:r>
            <a:r>
              <a:rPr lang="en-US" sz="2800"/>
              <a:t> (Plain/Lake Wenatchee area)</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406400" y="1246188"/>
            <a:ext cx="4751526" cy="5246685"/>
          </a:xfrm>
        </p:spPr>
        <p:txBody>
          <a:bodyPr>
            <a:noAutofit/>
          </a:bodyPr>
          <a:lstStyle/>
          <a:p>
            <a:pPr marL="285750" indent="-285750"/>
            <a:r>
              <a:rPr lang="en-US" b="1">
                <a:solidFill>
                  <a:srgbClr val="000000"/>
                </a:solidFill>
                <a:latin typeface="Avenir Next LT Pro"/>
              </a:rPr>
              <a:t>Parcel: </a:t>
            </a:r>
            <a:r>
              <a:rPr lang="en-US">
                <a:latin typeface="Avenir Next LT Pro"/>
              </a:rPr>
              <a:t>261712420225</a:t>
            </a:r>
          </a:p>
          <a:p>
            <a:pPr marL="285750" indent="-285750"/>
            <a:r>
              <a:rPr lang="en-US">
                <a:latin typeface="Avenir Next LT Pro"/>
              </a:rPr>
              <a:t>19088 Beaver Valley Road</a:t>
            </a:r>
            <a:endParaRPr lang="en-US" b="0" i="0">
              <a:effectLst/>
              <a:latin typeface="Avenir Next LT Pro" panose="020B0504020202020204" pitchFamily="34" charset="0"/>
            </a:endParaRPr>
          </a:p>
          <a:p>
            <a:pPr marL="285750" indent="-285750"/>
            <a:r>
              <a:rPr lang="en-US">
                <a:solidFill>
                  <a:srgbClr val="000000"/>
                </a:solidFill>
                <a:latin typeface="Avenir Next LT Pro"/>
              </a:rPr>
              <a:t>19.44 acres</a:t>
            </a:r>
            <a:endParaRPr lang="en-US" b="0" i="0">
              <a:effectLst/>
              <a:latin typeface="Avenir Next LT Pro" panose="020B0504020202020204" pitchFamily="34" charset="0"/>
            </a:endParaRPr>
          </a:p>
          <a:p>
            <a:pPr marL="242570"/>
            <a:r>
              <a:rPr lang="en-US">
                <a:solidFill>
                  <a:srgbClr val="000000"/>
                </a:solidFill>
                <a:latin typeface="Avenir Next LT Pro"/>
              </a:rPr>
              <a:t>Intent to rezone one parcel from </a:t>
            </a:r>
            <a:r>
              <a:rPr lang="en-US" err="1">
                <a:solidFill>
                  <a:srgbClr val="000000"/>
                </a:solidFill>
                <a:latin typeface="Avenir Next LT Pro"/>
              </a:rPr>
              <a:t>RR5</a:t>
            </a:r>
            <a:r>
              <a:rPr lang="en-US">
                <a:solidFill>
                  <a:srgbClr val="000000"/>
                </a:solidFill>
                <a:latin typeface="Avenir Next LT Pro"/>
              </a:rPr>
              <a:t> (rural residential/resource) to </a:t>
            </a:r>
            <a:r>
              <a:rPr lang="en-US" err="1">
                <a:solidFill>
                  <a:srgbClr val="000000"/>
                </a:solidFill>
                <a:latin typeface="Avenir Next LT Pro"/>
              </a:rPr>
              <a:t>RR2.5</a:t>
            </a:r>
            <a:endParaRPr lang="en-US">
              <a:solidFill>
                <a:srgbClr val="000000"/>
              </a:solidFill>
              <a:latin typeface="Avenir Next LT Pro"/>
            </a:endParaRPr>
          </a:p>
          <a:p>
            <a:pPr marL="242570"/>
            <a:endParaRPr lang="en-US"/>
          </a:p>
          <a:p>
            <a:pPr marL="0" indent="0">
              <a:buNone/>
            </a:pPr>
            <a:endParaRPr lang="en-US">
              <a:latin typeface="Avenir Next LT Pro" panose="020B0504020202020204" pitchFamily="34" charset="0"/>
            </a:endParaRP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35</a:t>
            </a:fld>
            <a:endParaRPr lang="en-US"/>
          </a:p>
        </p:txBody>
      </p:sp>
      <p:pic>
        <p:nvPicPr>
          <p:cNvPr id="7" name="Picture 6">
            <a:extLst>
              <a:ext uri="{FF2B5EF4-FFF2-40B4-BE49-F238E27FC236}">
                <a16:creationId xmlns:a16="http://schemas.microsoft.com/office/drawing/2014/main" id="{0601EE05-C73C-3CFA-969D-9A1198AF91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18682" y="1131094"/>
            <a:ext cx="5995574" cy="4480560"/>
          </a:xfrm>
          <a:prstGeom prst="rect">
            <a:avLst/>
          </a:prstGeom>
        </p:spPr>
      </p:pic>
    </p:spTree>
    <p:extLst>
      <p:ext uri="{BB962C8B-B14F-4D97-AF65-F5344CB8AC3E}">
        <p14:creationId xmlns:p14="http://schemas.microsoft.com/office/powerpoint/2010/main" val="597017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844858" y="1828800"/>
            <a:ext cx="10502283" cy="3200400"/>
          </a:xfrm>
          <a:solidFill>
            <a:srgbClr val="FFFFFF">
              <a:alpha val="89804"/>
            </a:srgbClr>
          </a:solidFill>
        </p:spPr>
        <p:txBody>
          <a:bodyPr lIns="182880" tIns="274320" rIns="182880" bIns="274320" anchor="t">
            <a:normAutofit/>
          </a:bodyPr>
          <a:lstStyle/>
          <a:p>
            <a:pPr>
              <a:lnSpc>
                <a:spcPct val="100000"/>
              </a:lnSpc>
            </a:pPr>
            <a:r>
              <a:rPr lang="en-US">
                <a:latin typeface="Avenir Next LT Pro"/>
              </a:rPr>
              <a:t>CPA 22-106: RR5 to RR2.5 </a:t>
            </a:r>
            <a:br>
              <a:rPr lang="en-US">
                <a:latin typeface="Avenir Next LT Pro"/>
              </a:rPr>
            </a:br>
            <a:r>
              <a:rPr lang="en-US">
                <a:latin typeface="Avenir Next LT Pro"/>
              </a:rPr>
              <a:t>(Plain/Lake Wenatchee area)</a:t>
            </a:r>
            <a:br>
              <a:rPr lang="en-US"/>
            </a:br>
            <a:br>
              <a:rPr lang="en-US"/>
            </a:br>
            <a:r>
              <a:rPr lang="en-US" sz="2400" b="0" i="1">
                <a:latin typeface="Avenir Next LT Pro"/>
              </a:rPr>
              <a:t>Planning Commission recommendation:</a:t>
            </a:r>
            <a:br>
              <a:rPr lang="en-US" sz="2400" b="0" i="1"/>
            </a:br>
            <a:r>
              <a:rPr lang="en-US" sz="2400"/>
              <a:t>APPROVE</a:t>
            </a:r>
          </a:p>
        </p:txBody>
      </p:sp>
    </p:spTree>
    <p:extLst>
      <p:ext uri="{BB962C8B-B14F-4D97-AF65-F5344CB8AC3E}">
        <p14:creationId xmlns:p14="http://schemas.microsoft.com/office/powerpoint/2010/main" val="1823905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10246804" cy="650873"/>
          </a:xfrm>
        </p:spPr>
        <p:txBody>
          <a:bodyPr>
            <a:noAutofit/>
          </a:bodyPr>
          <a:lstStyle/>
          <a:p>
            <a:r>
              <a:rPr lang="en-US" sz="2800"/>
              <a:t>CPA 22-107: </a:t>
            </a:r>
            <a:r>
              <a:rPr lang="en-US" sz="2800" err="1"/>
              <a:t>RR10</a:t>
            </a:r>
            <a:r>
              <a:rPr lang="en-US" sz="2800"/>
              <a:t> &amp; </a:t>
            </a:r>
            <a:r>
              <a:rPr lang="en-US" sz="2800" err="1"/>
              <a:t>RR2.5</a:t>
            </a:r>
            <a:r>
              <a:rPr lang="en-US" sz="2800"/>
              <a:t> to </a:t>
            </a:r>
            <a:r>
              <a:rPr lang="en-US" sz="2800" err="1"/>
              <a:t>RR2.5</a:t>
            </a:r>
            <a:r>
              <a:rPr lang="en-US" sz="2800"/>
              <a:t> (Leavenworth area)</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406400" y="1246188"/>
            <a:ext cx="4805680" cy="5246685"/>
          </a:xfrm>
        </p:spPr>
        <p:txBody>
          <a:bodyPr>
            <a:noAutofit/>
          </a:bodyPr>
          <a:lstStyle/>
          <a:p>
            <a:pPr marL="285750" indent="-285750"/>
            <a:r>
              <a:rPr lang="en-US" b="1">
                <a:solidFill>
                  <a:srgbClr val="000000"/>
                </a:solidFill>
                <a:latin typeface="Avenir Next LT Pro"/>
              </a:rPr>
              <a:t>Parcels: </a:t>
            </a:r>
            <a:r>
              <a:rPr lang="en-US">
                <a:latin typeface="Avenir Next LT Pro"/>
              </a:rPr>
              <a:t>241806210050, 241806547050</a:t>
            </a:r>
          </a:p>
          <a:p>
            <a:pPr marL="285750" indent="-285750"/>
            <a:r>
              <a:rPr lang="en-US">
                <a:latin typeface="Avenir Next LT Pro"/>
              </a:rPr>
              <a:t>10690 Fox Road</a:t>
            </a:r>
            <a:endParaRPr lang="en-US" b="0" i="0">
              <a:effectLst/>
              <a:latin typeface="Avenir Next LT Pro" panose="020B0504020202020204" pitchFamily="34" charset="0"/>
            </a:endParaRPr>
          </a:p>
          <a:p>
            <a:pPr marL="285750" indent="-285750"/>
            <a:r>
              <a:rPr lang="en-US">
                <a:solidFill>
                  <a:srgbClr val="000000"/>
                </a:solidFill>
                <a:latin typeface="Avenir Next LT Pro"/>
              </a:rPr>
              <a:t>7.76 acres</a:t>
            </a:r>
            <a:endParaRPr lang="en-US" b="0" i="0">
              <a:effectLst/>
              <a:latin typeface="Avenir Next LT Pro" panose="020B0504020202020204" pitchFamily="34" charset="0"/>
            </a:endParaRPr>
          </a:p>
          <a:p>
            <a:pPr marL="242570"/>
            <a:r>
              <a:rPr lang="en-US">
                <a:solidFill>
                  <a:srgbClr val="000000"/>
                </a:solidFill>
                <a:latin typeface="Avenir Next LT Pro"/>
              </a:rPr>
              <a:t>Intent to rezone two parcels to RR2.5. One parcel is currently RR10, and the other is split zoned RR10/RR2.5.</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37</a:t>
            </a:fld>
            <a:endParaRPr lang="en-US"/>
          </a:p>
        </p:txBody>
      </p:sp>
      <p:pic>
        <p:nvPicPr>
          <p:cNvPr id="4098" name="Picture 2">
            <a:extLst>
              <a:ext uri="{FF2B5EF4-FFF2-40B4-BE49-F238E27FC236}">
                <a16:creationId xmlns:a16="http://schemas.microsoft.com/office/drawing/2014/main" id="{1EACE177-E0FC-FBEE-8E27-C43CA00340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19725" y="1246188"/>
            <a:ext cx="6446877" cy="438912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DC8D03F-7924-9A85-A9DB-6E8FB11052B1}"/>
              </a:ext>
            </a:extLst>
          </p:cNvPr>
          <p:cNvGrpSpPr/>
          <p:nvPr/>
        </p:nvGrpSpPr>
        <p:grpSpPr>
          <a:xfrm>
            <a:off x="5419725" y="5726033"/>
            <a:ext cx="6174242" cy="766840"/>
            <a:chOff x="5343524" y="5715557"/>
            <a:chExt cx="6174242" cy="766840"/>
          </a:xfrm>
        </p:grpSpPr>
        <p:pic>
          <p:nvPicPr>
            <p:cNvPr id="14" name="Picture 2">
              <a:extLst>
                <a:ext uri="{FF2B5EF4-FFF2-40B4-BE49-F238E27FC236}">
                  <a16:creationId xmlns:a16="http://schemas.microsoft.com/office/drawing/2014/main" id="{E42ED108-D6D1-52A6-C0CC-D393724035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43524" y="6148466"/>
              <a:ext cx="3087121" cy="3339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2C76FEA0-A66A-D793-07E2-601B9F24748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30645" y="5921849"/>
              <a:ext cx="3087121" cy="5605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CA56BAFB-B665-9CFA-FE4C-72AAAE17F35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43524" y="5715557"/>
              <a:ext cx="2590801" cy="5605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2525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844858" y="1828800"/>
            <a:ext cx="10502283" cy="3200400"/>
          </a:xfrm>
          <a:solidFill>
            <a:srgbClr val="FFFFFF">
              <a:alpha val="89804"/>
            </a:srgbClr>
          </a:solidFill>
        </p:spPr>
        <p:txBody>
          <a:bodyPr lIns="182880" tIns="274320" rIns="182880" bIns="274320" anchor="t">
            <a:normAutofit/>
          </a:bodyPr>
          <a:lstStyle/>
          <a:p>
            <a:pPr>
              <a:lnSpc>
                <a:spcPct val="100000"/>
              </a:lnSpc>
            </a:pPr>
            <a:r>
              <a:rPr lang="en-US">
                <a:latin typeface="Avenir Next LT Pro"/>
              </a:rPr>
              <a:t>CPA 22-107: RR10 &amp; RR2.5 to RR2.5 </a:t>
            </a:r>
            <a:br>
              <a:rPr lang="en-US">
                <a:latin typeface="Avenir Next LT Pro"/>
              </a:rPr>
            </a:br>
            <a:r>
              <a:rPr lang="en-US">
                <a:latin typeface="Avenir Next LT Pro"/>
              </a:rPr>
              <a:t>(Leavenworth area)</a:t>
            </a:r>
            <a:br>
              <a:rPr lang="en-US"/>
            </a:br>
            <a:br>
              <a:rPr lang="en-US"/>
            </a:br>
            <a:r>
              <a:rPr lang="en-US" sz="2400" b="0" i="1">
                <a:latin typeface="Avenir Next LT Pro"/>
              </a:rPr>
              <a:t>Planning Commission recommendation:</a:t>
            </a:r>
            <a:br>
              <a:rPr lang="en-US" sz="2400" b="0" i="1"/>
            </a:br>
            <a:r>
              <a:rPr lang="en-US" sz="2400"/>
              <a:t>APPROVE</a:t>
            </a:r>
          </a:p>
        </p:txBody>
      </p:sp>
    </p:spTree>
    <p:extLst>
      <p:ext uri="{BB962C8B-B14F-4D97-AF65-F5344CB8AC3E}">
        <p14:creationId xmlns:p14="http://schemas.microsoft.com/office/powerpoint/2010/main" val="15547533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69011A-6FAA-BB03-3502-934EB8F7867E}"/>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p:txBody>
          <a:bodyPr>
            <a:noAutofit/>
          </a:bodyPr>
          <a:lstStyle/>
          <a:p>
            <a:r>
              <a:rPr lang="en-US" sz="2800"/>
              <a:t>CIP Annual Update</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406400" y="1246188"/>
            <a:ext cx="5246254" cy="5246685"/>
          </a:xfrm>
        </p:spPr>
        <p:txBody>
          <a:bodyPr>
            <a:noAutofit/>
          </a:bodyPr>
          <a:lstStyle/>
          <a:p>
            <a:pPr marL="285750" indent="-285750"/>
            <a:r>
              <a:rPr lang="en-US">
                <a:solidFill>
                  <a:srgbClr val="000000"/>
                </a:solidFill>
              </a:rPr>
              <a:t>Text amendment to the Capital Facilities Element</a:t>
            </a:r>
          </a:p>
          <a:p>
            <a:pPr marL="285750" indent="-285750"/>
            <a:r>
              <a:rPr lang="en-US">
                <a:solidFill>
                  <a:srgbClr val="000000"/>
                </a:solidFill>
              </a:rPr>
              <a:t>Required to meet GMA provisions</a:t>
            </a:r>
          </a:p>
          <a:p>
            <a:pPr marL="285750" indent="-285750"/>
            <a:r>
              <a:rPr lang="en-US">
                <a:solidFill>
                  <a:srgbClr val="000000"/>
                </a:solidFill>
              </a:rPr>
              <a:t>Update the six-year Capital Improvement Plan (CIP) for 2023–2028</a:t>
            </a:r>
          </a:p>
          <a:p>
            <a:pPr marL="285750" indent="-285750"/>
            <a:r>
              <a:rPr lang="en-US">
                <a:solidFill>
                  <a:srgbClr val="000000"/>
                </a:solidFill>
              </a:rPr>
              <a:t>Describes public capital expenditures and funding sources (e.g. Real Estate Excise Tax)</a:t>
            </a:r>
          </a:p>
          <a:p>
            <a:pPr marL="285750" indent="-285750"/>
            <a:r>
              <a:rPr lang="en-US" sz="1800">
                <a:effectLst/>
              </a:rPr>
              <a:t>County Administrator requests Departments provide list/schedule</a:t>
            </a:r>
            <a:endParaRPr lang="en-US">
              <a:solidFill>
                <a:srgbClr val="000000"/>
              </a:solidFill>
            </a:endParaRPr>
          </a:p>
          <a:p>
            <a:pPr marL="0" indent="0">
              <a:buNone/>
            </a:pPr>
            <a:endParaRPr lang="en-US">
              <a:solidFill>
                <a:srgbClr val="000000"/>
              </a:solidFill>
              <a:highlight>
                <a:srgbClr val="FFFF00"/>
              </a:highlight>
            </a:endParaRPr>
          </a:p>
          <a:p>
            <a:pPr marL="0" indent="0">
              <a:buNone/>
            </a:pPr>
            <a:endParaRPr lang="en-US">
              <a:latin typeface="Avenir Next LT Pro" panose="020B0504020202020204" pitchFamily="34" charset="0"/>
            </a:endParaRPr>
          </a:p>
        </p:txBody>
      </p:sp>
      <p:pic>
        <p:nvPicPr>
          <p:cNvPr id="9" name="Content Placeholder 5">
            <a:extLst>
              <a:ext uri="{FF2B5EF4-FFF2-40B4-BE49-F238E27FC236}">
                <a16:creationId xmlns:a16="http://schemas.microsoft.com/office/drawing/2014/main" id="{C8D47BCB-104B-9EC8-1AFA-368ED5FFCB5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92799" y="0"/>
            <a:ext cx="6299201" cy="6858000"/>
          </a:xfrm>
          <a:prstGeom prst="rect">
            <a:avLst/>
          </a:prstGeom>
        </p:spPr>
      </p:pic>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39</a:t>
            </a:fld>
            <a:endParaRPr lang="en-US"/>
          </a:p>
        </p:txBody>
      </p:sp>
    </p:spTree>
    <p:extLst>
      <p:ext uri="{BB962C8B-B14F-4D97-AF65-F5344CB8AC3E}">
        <p14:creationId xmlns:p14="http://schemas.microsoft.com/office/powerpoint/2010/main" val="1131751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p:txBody>
          <a:bodyPr>
            <a:noAutofit/>
          </a:bodyPr>
          <a:lstStyle/>
          <a:p>
            <a:r>
              <a:rPr lang="en-US" sz="2800"/>
              <a:t>Business Incubator</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406400" y="1246188"/>
            <a:ext cx="5177654" cy="5246685"/>
          </a:xfrm>
        </p:spPr>
        <p:txBody>
          <a:bodyPr vert="horz" lIns="91440" tIns="45720" rIns="91440" bIns="45720" rtlCol="0" anchor="t">
            <a:noAutofit/>
          </a:bodyPr>
          <a:lstStyle/>
          <a:p>
            <a:pPr marL="285750" indent="-285750"/>
            <a:r>
              <a:rPr lang="en-US" sz="1600" dirty="0">
                <a:solidFill>
                  <a:srgbClr val="000000"/>
                </a:solidFill>
                <a:latin typeface="Avenir Next LT Pro"/>
              </a:rPr>
              <a:t>The BOCC could amend this proposal to allow parcels over 10 acres in the same zones (instead of 20-acre minimum)</a:t>
            </a:r>
          </a:p>
          <a:p>
            <a:pPr marL="285750" indent="-285750"/>
            <a:r>
              <a:rPr lang="en-US" sz="1600" dirty="0">
                <a:solidFill>
                  <a:srgbClr val="000000"/>
                </a:solidFill>
                <a:latin typeface="Avenir Next LT Pro"/>
              </a:rPr>
              <a:t>GIS analysis result: five parcels</a:t>
            </a:r>
            <a:endParaRPr lang="en-US" dirty="0">
              <a:latin typeface="Avenir Next LT Pro" panose="020B0504020202020204" pitchFamily="34" charset="0"/>
            </a:endParaRP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4</a:t>
            </a:fld>
            <a:endParaRPr lang="en-US"/>
          </a:p>
        </p:txBody>
      </p:sp>
      <p:pic>
        <p:nvPicPr>
          <p:cNvPr id="5" name="Picture 4" descr="Map&#10;&#10;Description automatically generated">
            <a:extLst>
              <a:ext uri="{FF2B5EF4-FFF2-40B4-BE49-F238E27FC236}">
                <a16:creationId xmlns:a16="http://schemas.microsoft.com/office/drawing/2014/main" id="{68CB34AF-1C47-04BE-9DCB-6CCD5F8DF2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470"/>
          <a:stretch/>
        </p:blipFill>
        <p:spPr>
          <a:xfrm>
            <a:off x="5676900" y="0"/>
            <a:ext cx="6515100" cy="6310313"/>
          </a:xfrm>
          <a:prstGeom prst="rect">
            <a:avLst/>
          </a:prstGeom>
          <a:ln>
            <a:solidFill>
              <a:schemeClr val="tx1"/>
            </a:solidFill>
          </a:ln>
        </p:spPr>
      </p:pic>
      <p:pic>
        <p:nvPicPr>
          <p:cNvPr id="9" name="Picture 8" descr="Map&#10;&#10;Description automatically generated">
            <a:extLst>
              <a:ext uri="{FF2B5EF4-FFF2-40B4-BE49-F238E27FC236}">
                <a16:creationId xmlns:a16="http://schemas.microsoft.com/office/drawing/2014/main" id="{05F4AA37-57A4-A29B-A40D-B5435CE859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2920" r="80715" b="10571"/>
          <a:stretch/>
        </p:blipFill>
        <p:spPr>
          <a:xfrm>
            <a:off x="5745501" y="55984"/>
            <a:ext cx="1256451" cy="491703"/>
          </a:xfrm>
          <a:prstGeom prst="rect">
            <a:avLst/>
          </a:prstGeom>
          <a:ln>
            <a:solidFill>
              <a:schemeClr val="tx1"/>
            </a:solidFill>
          </a:ln>
        </p:spPr>
      </p:pic>
    </p:spTree>
    <p:extLst>
      <p:ext uri="{BB962C8B-B14F-4D97-AF65-F5344CB8AC3E}">
        <p14:creationId xmlns:p14="http://schemas.microsoft.com/office/powerpoint/2010/main" val="3186745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6690686" cy="650873"/>
          </a:xfrm>
        </p:spPr>
        <p:txBody>
          <a:bodyPr>
            <a:noAutofit/>
          </a:bodyPr>
          <a:lstStyle/>
          <a:p>
            <a:r>
              <a:rPr lang="en-US" sz="2800"/>
              <a:t>CIP Annual Update: Project List</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40</a:t>
            </a:fld>
            <a:endParaRPr lang="en-US"/>
          </a:p>
        </p:txBody>
      </p:sp>
      <p:sp>
        <p:nvSpPr>
          <p:cNvPr id="8" name="Text Placeholder 3">
            <a:extLst>
              <a:ext uri="{FF2B5EF4-FFF2-40B4-BE49-F238E27FC236}">
                <a16:creationId xmlns:a16="http://schemas.microsoft.com/office/drawing/2014/main" id="{9F3C0751-BA30-2B97-2E6A-25FF4755ADDF}"/>
              </a:ext>
            </a:extLst>
          </p:cNvPr>
          <p:cNvSpPr>
            <a:spLocks noGrp="1"/>
          </p:cNvSpPr>
          <p:nvPr>
            <p:ph type="body" sz="quarter" idx="13"/>
          </p:nvPr>
        </p:nvSpPr>
        <p:spPr>
          <a:xfrm>
            <a:off x="406400" y="1246188"/>
            <a:ext cx="5246254" cy="5246685"/>
          </a:xfrm>
        </p:spPr>
        <p:txBody>
          <a:bodyPr>
            <a:noAutofit/>
          </a:bodyPr>
          <a:lstStyle/>
          <a:p>
            <a:pPr marL="0" indent="0">
              <a:buNone/>
            </a:pPr>
            <a:r>
              <a:rPr lang="en-US" b="1">
                <a:latin typeface="Avenir Next LT Pro" panose="020B0504020202020204" pitchFamily="34" charset="0"/>
              </a:rPr>
              <a:t>Cashmere Dryden Airport</a:t>
            </a:r>
          </a:p>
          <a:p>
            <a:pPr marL="285750" indent="-285750"/>
            <a:r>
              <a:rPr lang="en-US"/>
              <a:t>Rehabilitate hangar </a:t>
            </a:r>
            <a:r>
              <a:rPr lang="en-US" err="1"/>
              <a:t>taxilane</a:t>
            </a:r>
            <a:endParaRPr lang="en-US"/>
          </a:p>
          <a:p>
            <a:pPr marL="285750" indent="-285750"/>
            <a:r>
              <a:rPr lang="en-US"/>
              <a:t>Environmental Assessment for Obstruction Removal (</a:t>
            </a:r>
            <a:r>
              <a:rPr lang="en-US" err="1"/>
              <a:t>RWY</a:t>
            </a:r>
            <a:r>
              <a:rPr lang="en-US"/>
              <a:t> 7), prep for runway shift project</a:t>
            </a:r>
          </a:p>
          <a:p>
            <a:pPr marL="285750" indent="-285750"/>
            <a:r>
              <a:rPr lang="en-US"/>
              <a:t>Transient Parking / Hangar Site Development</a:t>
            </a:r>
          </a:p>
          <a:p>
            <a:pPr marL="285750" indent="-285750"/>
            <a:r>
              <a:rPr lang="en-US">
                <a:latin typeface="Avenir Next LT Pro" panose="020B0504020202020204" pitchFamily="34" charset="0"/>
              </a:rPr>
              <a:t>Obstruction Removal — General</a:t>
            </a:r>
          </a:p>
          <a:p>
            <a:pPr marL="285750" indent="-285750"/>
            <a:r>
              <a:rPr lang="en-US"/>
              <a:t>Property Acquisition </a:t>
            </a:r>
            <a:r>
              <a:rPr lang="en-US" err="1"/>
              <a:t>RWY</a:t>
            </a:r>
            <a:r>
              <a:rPr lang="en-US"/>
              <a:t> 25</a:t>
            </a:r>
          </a:p>
          <a:p>
            <a:pPr marL="285750" indent="-285750"/>
            <a:r>
              <a:rPr lang="en-US">
                <a:latin typeface="Avenir Next LT Pro" panose="020B0504020202020204" pitchFamily="34" charset="0"/>
              </a:rPr>
              <a:t>Property Acquisition </a:t>
            </a:r>
            <a:r>
              <a:rPr lang="en-US" err="1">
                <a:latin typeface="Avenir Next LT Pro" panose="020B0504020202020204" pitchFamily="34" charset="0"/>
              </a:rPr>
              <a:t>RWY</a:t>
            </a:r>
            <a:r>
              <a:rPr lang="en-US">
                <a:latin typeface="Avenir Next LT Pro" panose="020B0504020202020204" pitchFamily="34" charset="0"/>
              </a:rPr>
              <a:t> 7</a:t>
            </a:r>
          </a:p>
          <a:p>
            <a:pPr marL="285750" indent="-285750"/>
            <a:endParaRPr lang="en-US"/>
          </a:p>
          <a:p>
            <a:pPr marL="285750" indent="-285750"/>
            <a:endParaRPr lang="en-US">
              <a:latin typeface="Avenir Next LT Pro" panose="020B0504020202020204" pitchFamily="34" charset="0"/>
            </a:endParaRPr>
          </a:p>
          <a:p>
            <a:pPr marL="0" indent="0">
              <a:buNone/>
            </a:pPr>
            <a:endParaRPr lang="en-US">
              <a:latin typeface="Avenir Next LT Pro" panose="020B0504020202020204" pitchFamily="34" charset="0"/>
            </a:endParaRPr>
          </a:p>
        </p:txBody>
      </p:sp>
      <p:sp>
        <p:nvSpPr>
          <p:cNvPr id="10" name="Text Placeholder 3">
            <a:extLst>
              <a:ext uri="{FF2B5EF4-FFF2-40B4-BE49-F238E27FC236}">
                <a16:creationId xmlns:a16="http://schemas.microsoft.com/office/drawing/2014/main" id="{20993EF0-6B36-2F9F-9AB0-1E6174674161}"/>
              </a:ext>
            </a:extLst>
          </p:cNvPr>
          <p:cNvSpPr txBox="1">
            <a:spLocks/>
          </p:cNvSpPr>
          <p:nvPr/>
        </p:nvSpPr>
        <p:spPr>
          <a:xfrm>
            <a:off x="6397537" y="1246187"/>
            <a:ext cx="5246254" cy="5246685"/>
          </a:xfrm>
          <a:prstGeom prst="rect">
            <a:avLst/>
          </a:prstGeom>
        </p:spPr>
        <p:txBody>
          <a:bodyPr vert="horz" lIns="91440" tIns="45720" rIns="91440" bIns="45720" rtlCol="0">
            <a:noAutofit/>
          </a:bodyPr>
          <a:lstStyle>
            <a:lvl1pPr marL="242888" indent="-254000" algn="l" defTabSz="685800" rtl="0" eaLnBrk="1" latinLnBrk="0" hangingPunct="1">
              <a:lnSpc>
                <a:spcPct val="150000"/>
              </a:lnSpc>
              <a:spcBef>
                <a:spcPts val="750"/>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1pPr>
            <a:lvl2pPr marL="573088" indent="-241300"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2pPr>
            <a:lvl3pPr marL="914400" indent="-239713" algn="l" defTabSz="685800" rtl="0" eaLnBrk="1" latinLnBrk="0" hangingPunct="1">
              <a:lnSpc>
                <a:spcPct val="150000"/>
              </a:lnSpc>
              <a:spcBef>
                <a:spcPts val="375"/>
              </a:spcBef>
              <a:buClr>
                <a:schemeClr val="bg1">
                  <a:lumMod val="65000"/>
                </a:schemeClr>
              </a:buClr>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255713" indent="-238125" algn="l" defTabSz="685800" rtl="0" eaLnBrk="1" latinLnBrk="0" hangingPunct="1">
              <a:lnSpc>
                <a:spcPct val="150000"/>
              </a:lnSpc>
              <a:spcBef>
                <a:spcPts val="375"/>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4pPr>
            <a:lvl5pPr marL="1597025" indent="-236538"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n-US" b="1"/>
              <a:t>Commissioner’s Office</a:t>
            </a:r>
          </a:p>
          <a:p>
            <a:pPr marL="285750" indent="-285750"/>
            <a:r>
              <a:rPr lang="en-US"/>
              <a:t>Jail Facilities Debt Service</a:t>
            </a:r>
          </a:p>
          <a:p>
            <a:pPr marL="285750" indent="-285750"/>
            <a:endParaRPr lang="en-US"/>
          </a:p>
          <a:p>
            <a:pPr marL="0" indent="0">
              <a:buNone/>
            </a:pPr>
            <a:r>
              <a:rPr lang="en-US" b="1"/>
              <a:t>County Expo Center</a:t>
            </a:r>
          </a:p>
          <a:p>
            <a:pPr marL="285750" indent="-285750"/>
            <a:r>
              <a:rPr lang="en-US"/>
              <a:t>Building Upgrades</a:t>
            </a:r>
          </a:p>
          <a:p>
            <a:pPr marL="285750" indent="-285750"/>
            <a:r>
              <a:rPr lang="en-US"/>
              <a:t>Carnival Lot Improvements</a:t>
            </a:r>
          </a:p>
          <a:p>
            <a:pPr marL="285750" indent="-285750"/>
            <a:r>
              <a:rPr lang="en-US"/>
              <a:t>Ground Improvement/Electric/Asphalt</a:t>
            </a:r>
          </a:p>
          <a:p>
            <a:pPr marL="285750" indent="-285750"/>
            <a:r>
              <a:rPr lang="en-US"/>
              <a:t>RV Park Improvement</a:t>
            </a:r>
          </a:p>
          <a:p>
            <a:pPr marL="285750" indent="-285750"/>
            <a:r>
              <a:rPr lang="en-US"/>
              <a:t>Arena Improvements</a:t>
            </a:r>
          </a:p>
          <a:p>
            <a:pPr marL="285750" indent="-285750"/>
            <a:endParaRPr lang="en-US"/>
          </a:p>
          <a:p>
            <a:pPr marL="285750" indent="-285750"/>
            <a:endParaRPr lang="en-US"/>
          </a:p>
          <a:p>
            <a:pPr marL="0" indent="0">
              <a:buFont typeface="Wingdings" panose="05000000000000000000" pitchFamily="2" charset="2"/>
              <a:buNone/>
            </a:pPr>
            <a:endParaRPr lang="en-US"/>
          </a:p>
        </p:txBody>
      </p:sp>
    </p:spTree>
    <p:extLst>
      <p:ext uri="{BB962C8B-B14F-4D97-AF65-F5344CB8AC3E}">
        <p14:creationId xmlns:p14="http://schemas.microsoft.com/office/powerpoint/2010/main" val="3344978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6690686" cy="650873"/>
          </a:xfrm>
        </p:spPr>
        <p:txBody>
          <a:bodyPr>
            <a:noAutofit/>
          </a:bodyPr>
          <a:lstStyle/>
          <a:p>
            <a:r>
              <a:rPr lang="en-US" sz="2800"/>
              <a:t>CIP Annual Update: Project List</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41</a:t>
            </a:fld>
            <a:endParaRPr lang="en-US"/>
          </a:p>
        </p:txBody>
      </p:sp>
      <p:sp>
        <p:nvSpPr>
          <p:cNvPr id="8" name="Text Placeholder 3">
            <a:extLst>
              <a:ext uri="{FF2B5EF4-FFF2-40B4-BE49-F238E27FC236}">
                <a16:creationId xmlns:a16="http://schemas.microsoft.com/office/drawing/2014/main" id="{9F3C0751-BA30-2B97-2E6A-25FF4755ADDF}"/>
              </a:ext>
            </a:extLst>
          </p:cNvPr>
          <p:cNvSpPr>
            <a:spLocks noGrp="1"/>
          </p:cNvSpPr>
          <p:nvPr>
            <p:ph type="body" sz="quarter" idx="13"/>
          </p:nvPr>
        </p:nvSpPr>
        <p:spPr>
          <a:xfrm>
            <a:off x="406400" y="1246188"/>
            <a:ext cx="5246254" cy="5246685"/>
          </a:xfrm>
        </p:spPr>
        <p:txBody>
          <a:bodyPr>
            <a:noAutofit/>
          </a:bodyPr>
          <a:lstStyle/>
          <a:p>
            <a:pPr marL="0" indent="0">
              <a:buNone/>
            </a:pPr>
            <a:r>
              <a:rPr lang="en-US" b="1">
                <a:latin typeface="Avenir Next LT Pro" panose="020B0504020202020204" pitchFamily="34" charset="0"/>
              </a:rPr>
              <a:t>Facilities Department</a:t>
            </a:r>
          </a:p>
          <a:p>
            <a:pPr marL="285750" indent="-285750"/>
            <a:r>
              <a:rPr lang="en-US"/>
              <a:t>Parking Lot Crack Sealing</a:t>
            </a:r>
          </a:p>
          <a:p>
            <a:pPr marL="285750" indent="-285750"/>
            <a:r>
              <a:rPr lang="en-US">
                <a:latin typeface="Avenir Next LT Pro" panose="020B0504020202020204" pitchFamily="34" charset="0"/>
              </a:rPr>
              <a:t>Boilers — 1974 Courthouse</a:t>
            </a:r>
          </a:p>
          <a:p>
            <a:pPr marL="285750" indent="-285750"/>
            <a:r>
              <a:rPr lang="en-US"/>
              <a:t>Campus-wide Access Control</a:t>
            </a:r>
          </a:p>
          <a:p>
            <a:pPr marL="285750" indent="-285750"/>
            <a:r>
              <a:rPr lang="en-US">
                <a:latin typeface="Avenir Next LT Pro" panose="020B0504020202020204" pitchFamily="34" charset="0"/>
              </a:rPr>
              <a:t>Telephone System Upgrade</a:t>
            </a:r>
          </a:p>
          <a:p>
            <a:pPr marL="285750" indent="-285750"/>
            <a:r>
              <a:rPr lang="en-US"/>
              <a:t>HVAC &amp; Control Systems Upgrade (316 building)</a:t>
            </a:r>
          </a:p>
          <a:p>
            <a:pPr marL="285750" indent="-285750"/>
            <a:r>
              <a:rPr lang="en-US">
                <a:latin typeface="Avenir Next LT Pro" panose="020B0504020202020204" pitchFamily="34" charset="0"/>
              </a:rPr>
              <a:t>Facilities Signage (Courthouse)</a:t>
            </a:r>
          </a:p>
          <a:p>
            <a:pPr marL="285750" indent="-285750"/>
            <a:r>
              <a:rPr lang="en-US"/>
              <a:t>Carpet </a:t>
            </a:r>
            <a:r>
              <a:rPr lang="en-US">
                <a:latin typeface="Avenir Next LT Pro" panose="020B0504020202020204" pitchFamily="34" charset="0"/>
              </a:rPr>
              <a:t>—</a:t>
            </a:r>
            <a:r>
              <a:rPr lang="en-US"/>
              <a:t> Campus</a:t>
            </a:r>
          </a:p>
          <a:p>
            <a:pPr marL="285750" indent="-285750"/>
            <a:r>
              <a:rPr lang="en-US">
                <a:latin typeface="Avenir Next LT Pro" panose="020B0504020202020204" pitchFamily="34" charset="0"/>
              </a:rPr>
              <a:t>Marble Rest</a:t>
            </a:r>
            <a:r>
              <a:rPr lang="en-US"/>
              <a:t>oration (Courthouse)</a:t>
            </a:r>
            <a:endParaRPr lang="en-US">
              <a:latin typeface="Avenir Next LT Pro" panose="020B0504020202020204" pitchFamily="34" charset="0"/>
            </a:endParaRPr>
          </a:p>
          <a:p>
            <a:pPr marL="285750" indent="-285750"/>
            <a:endParaRPr lang="en-US"/>
          </a:p>
          <a:p>
            <a:pPr marL="285750" indent="-285750"/>
            <a:endParaRPr lang="en-US">
              <a:latin typeface="Avenir Next LT Pro" panose="020B0504020202020204" pitchFamily="34" charset="0"/>
            </a:endParaRPr>
          </a:p>
          <a:p>
            <a:pPr marL="0" indent="0">
              <a:buNone/>
            </a:pPr>
            <a:endParaRPr lang="en-US">
              <a:latin typeface="Avenir Next LT Pro" panose="020B0504020202020204" pitchFamily="34" charset="0"/>
            </a:endParaRPr>
          </a:p>
        </p:txBody>
      </p:sp>
      <p:sp>
        <p:nvSpPr>
          <p:cNvPr id="10" name="Text Placeholder 3">
            <a:extLst>
              <a:ext uri="{FF2B5EF4-FFF2-40B4-BE49-F238E27FC236}">
                <a16:creationId xmlns:a16="http://schemas.microsoft.com/office/drawing/2014/main" id="{20993EF0-6B36-2F9F-9AB0-1E6174674161}"/>
              </a:ext>
            </a:extLst>
          </p:cNvPr>
          <p:cNvSpPr txBox="1">
            <a:spLocks/>
          </p:cNvSpPr>
          <p:nvPr/>
        </p:nvSpPr>
        <p:spPr>
          <a:xfrm>
            <a:off x="6397537" y="1753299"/>
            <a:ext cx="5246254" cy="4739573"/>
          </a:xfrm>
          <a:prstGeom prst="rect">
            <a:avLst/>
          </a:prstGeom>
        </p:spPr>
        <p:txBody>
          <a:bodyPr vert="horz" lIns="91440" tIns="45720" rIns="91440" bIns="45720" rtlCol="0">
            <a:noAutofit/>
          </a:bodyPr>
          <a:lstStyle>
            <a:lvl1pPr marL="242888" indent="-254000" algn="l" defTabSz="685800" rtl="0" eaLnBrk="1" latinLnBrk="0" hangingPunct="1">
              <a:lnSpc>
                <a:spcPct val="150000"/>
              </a:lnSpc>
              <a:spcBef>
                <a:spcPts val="750"/>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1pPr>
            <a:lvl2pPr marL="573088" indent="-241300"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2pPr>
            <a:lvl3pPr marL="914400" indent="-239713" algn="l" defTabSz="685800" rtl="0" eaLnBrk="1" latinLnBrk="0" hangingPunct="1">
              <a:lnSpc>
                <a:spcPct val="150000"/>
              </a:lnSpc>
              <a:spcBef>
                <a:spcPts val="375"/>
              </a:spcBef>
              <a:buClr>
                <a:schemeClr val="bg1">
                  <a:lumMod val="65000"/>
                </a:schemeClr>
              </a:buClr>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255713" indent="-238125" algn="l" defTabSz="685800" rtl="0" eaLnBrk="1" latinLnBrk="0" hangingPunct="1">
              <a:lnSpc>
                <a:spcPct val="150000"/>
              </a:lnSpc>
              <a:spcBef>
                <a:spcPts val="375"/>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4pPr>
            <a:lvl5pPr marL="1597025" indent="-236538"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US"/>
              <a:t>Fire Alarm System Update</a:t>
            </a:r>
          </a:p>
          <a:p>
            <a:pPr marL="285750" indent="-285750"/>
            <a:r>
              <a:rPr lang="en-US"/>
              <a:t>Vestibule</a:t>
            </a:r>
          </a:p>
          <a:p>
            <a:pPr marL="285750" indent="-285750"/>
            <a:r>
              <a:rPr lang="en-US"/>
              <a:t>Elevator Modernization (Law &amp; Justice)</a:t>
            </a:r>
          </a:p>
          <a:p>
            <a:pPr marL="285750" indent="-285750"/>
            <a:r>
              <a:rPr lang="en-US"/>
              <a:t>Security Systems Upgrade</a:t>
            </a:r>
          </a:p>
          <a:p>
            <a:pPr marL="285750" indent="-285750"/>
            <a:r>
              <a:rPr lang="en-US"/>
              <a:t>HVAC Upgrade/ Replacement (West Annex)</a:t>
            </a:r>
          </a:p>
          <a:p>
            <a:pPr marL="285750" indent="-285750"/>
            <a:r>
              <a:rPr lang="en-US"/>
              <a:t>Campus Network Infrastructure</a:t>
            </a:r>
          </a:p>
          <a:p>
            <a:pPr marL="0" indent="0">
              <a:buNone/>
            </a:pPr>
            <a:endParaRPr lang="en-US"/>
          </a:p>
          <a:p>
            <a:pPr marL="285750" indent="-285750"/>
            <a:endParaRPr lang="en-US"/>
          </a:p>
          <a:p>
            <a:pPr marL="0" indent="0">
              <a:buFont typeface="Wingdings" panose="05000000000000000000" pitchFamily="2" charset="2"/>
              <a:buNone/>
            </a:pPr>
            <a:endParaRPr lang="en-US"/>
          </a:p>
        </p:txBody>
      </p:sp>
    </p:spTree>
    <p:extLst>
      <p:ext uri="{BB962C8B-B14F-4D97-AF65-F5344CB8AC3E}">
        <p14:creationId xmlns:p14="http://schemas.microsoft.com/office/powerpoint/2010/main" val="1477665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6690686" cy="650873"/>
          </a:xfrm>
        </p:spPr>
        <p:txBody>
          <a:bodyPr>
            <a:noAutofit/>
          </a:bodyPr>
          <a:lstStyle/>
          <a:p>
            <a:r>
              <a:rPr lang="en-US" sz="2800"/>
              <a:t>CIP Annual Update: Project List</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42</a:t>
            </a:fld>
            <a:endParaRPr lang="en-US"/>
          </a:p>
        </p:txBody>
      </p:sp>
      <p:sp>
        <p:nvSpPr>
          <p:cNvPr id="8" name="Text Placeholder 3">
            <a:extLst>
              <a:ext uri="{FF2B5EF4-FFF2-40B4-BE49-F238E27FC236}">
                <a16:creationId xmlns:a16="http://schemas.microsoft.com/office/drawing/2014/main" id="{9F3C0751-BA30-2B97-2E6A-25FF4755ADDF}"/>
              </a:ext>
            </a:extLst>
          </p:cNvPr>
          <p:cNvSpPr>
            <a:spLocks noGrp="1"/>
          </p:cNvSpPr>
          <p:nvPr>
            <p:ph type="body" sz="quarter" idx="13"/>
          </p:nvPr>
        </p:nvSpPr>
        <p:spPr>
          <a:xfrm>
            <a:off x="406400" y="1246188"/>
            <a:ext cx="5246254" cy="5246685"/>
          </a:xfrm>
        </p:spPr>
        <p:txBody>
          <a:bodyPr>
            <a:noAutofit/>
          </a:bodyPr>
          <a:lstStyle/>
          <a:p>
            <a:pPr marL="0" indent="0">
              <a:buNone/>
            </a:pPr>
            <a:r>
              <a:rPr lang="en-US" b="1" err="1">
                <a:latin typeface="Avenir Next LT Pro" panose="020B0504020202020204" pitchFamily="34" charset="0"/>
              </a:rPr>
              <a:t>Ohme</a:t>
            </a:r>
            <a:r>
              <a:rPr lang="en-US" b="1">
                <a:latin typeface="Avenir Next LT Pro" panose="020B0504020202020204" pitchFamily="34" charset="0"/>
              </a:rPr>
              <a:t> Gardens</a:t>
            </a:r>
          </a:p>
          <a:p>
            <a:pPr marL="285750" indent="-285750"/>
            <a:r>
              <a:rPr lang="en-US"/>
              <a:t>Irrigation Pump Station</a:t>
            </a:r>
          </a:p>
          <a:p>
            <a:pPr marL="285750" indent="-285750"/>
            <a:r>
              <a:rPr lang="en-US">
                <a:latin typeface="Avenir Next LT Pro" panose="020B0504020202020204" pitchFamily="34" charset="0"/>
              </a:rPr>
              <a:t>Parking Lot Improvements</a:t>
            </a:r>
          </a:p>
          <a:p>
            <a:pPr marL="285750" indent="-285750"/>
            <a:r>
              <a:rPr lang="en-US"/>
              <a:t>Ox Yoke Lodge Renovation</a:t>
            </a:r>
          </a:p>
          <a:p>
            <a:pPr marL="285750" indent="-285750"/>
            <a:r>
              <a:rPr lang="en-US">
                <a:latin typeface="Avenir Next LT Pro" panose="020B0504020202020204" pitchFamily="34" charset="0"/>
              </a:rPr>
              <a:t>Tree Work</a:t>
            </a:r>
          </a:p>
          <a:p>
            <a:pPr marL="285750" indent="-285750"/>
            <a:r>
              <a:rPr lang="en-US"/>
              <a:t>Lower Lawn Stage</a:t>
            </a:r>
            <a:endParaRPr lang="en-US">
              <a:latin typeface="Avenir Next LT Pro" panose="020B0504020202020204" pitchFamily="34" charset="0"/>
            </a:endParaRPr>
          </a:p>
          <a:p>
            <a:pPr marL="285750" indent="-285750"/>
            <a:endParaRPr lang="en-US"/>
          </a:p>
          <a:p>
            <a:pPr marL="285750" indent="-285750"/>
            <a:endParaRPr lang="en-US">
              <a:latin typeface="Avenir Next LT Pro" panose="020B0504020202020204" pitchFamily="34" charset="0"/>
            </a:endParaRPr>
          </a:p>
          <a:p>
            <a:pPr marL="0" indent="0">
              <a:buNone/>
            </a:pPr>
            <a:endParaRPr lang="en-US">
              <a:latin typeface="Avenir Next LT Pro" panose="020B0504020202020204" pitchFamily="34" charset="0"/>
            </a:endParaRPr>
          </a:p>
        </p:txBody>
      </p:sp>
      <p:sp>
        <p:nvSpPr>
          <p:cNvPr id="10" name="Text Placeholder 3">
            <a:extLst>
              <a:ext uri="{FF2B5EF4-FFF2-40B4-BE49-F238E27FC236}">
                <a16:creationId xmlns:a16="http://schemas.microsoft.com/office/drawing/2014/main" id="{20993EF0-6B36-2F9F-9AB0-1E6174674161}"/>
              </a:ext>
            </a:extLst>
          </p:cNvPr>
          <p:cNvSpPr txBox="1">
            <a:spLocks/>
          </p:cNvSpPr>
          <p:nvPr/>
        </p:nvSpPr>
        <p:spPr>
          <a:xfrm>
            <a:off x="6397537" y="1246187"/>
            <a:ext cx="5246254" cy="5246685"/>
          </a:xfrm>
          <a:prstGeom prst="rect">
            <a:avLst/>
          </a:prstGeom>
        </p:spPr>
        <p:txBody>
          <a:bodyPr vert="horz" lIns="91440" tIns="45720" rIns="91440" bIns="45720" rtlCol="0">
            <a:noAutofit/>
          </a:bodyPr>
          <a:lstStyle>
            <a:lvl1pPr marL="242888" indent="-254000" algn="l" defTabSz="685800" rtl="0" eaLnBrk="1" latinLnBrk="0" hangingPunct="1">
              <a:lnSpc>
                <a:spcPct val="150000"/>
              </a:lnSpc>
              <a:spcBef>
                <a:spcPts val="750"/>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1pPr>
            <a:lvl2pPr marL="573088" indent="-241300"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2pPr>
            <a:lvl3pPr marL="914400" indent="-239713" algn="l" defTabSz="685800" rtl="0" eaLnBrk="1" latinLnBrk="0" hangingPunct="1">
              <a:lnSpc>
                <a:spcPct val="150000"/>
              </a:lnSpc>
              <a:spcBef>
                <a:spcPts val="375"/>
              </a:spcBef>
              <a:buClr>
                <a:schemeClr val="bg1">
                  <a:lumMod val="65000"/>
                </a:schemeClr>
              </a:buClr>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255713" indent="-238125" algn="l" defTabSz="685800" rtl="0" eaLnBrk="1" latinLnBrk="0" hangingPunct="1">
              <a:lnSpc>
                <a:spcPct val="150000"/>
              </a:lnSpc>
              <a:spcBef>
                <a:spcPts val="375"/>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4pPr>
            <a:lvl5pPr marL="1597025" indent="-236538"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n-US" b="1"/>
              <a:t>Public Works</a:t>
            </a:r>
          </a:p>
          <a:p>
            <a:pPr marL="285750" indent="-285750"/>
            <a:r>
              <a:rPr lang="en-US"/>
              <a:t>Totem Pole Road</a:t>
            </a:r>
          </a:p>
          <a:p>
            <a:pPr marL="285750" indent="-285750"/>
            <a:r>
              <a:rPr lang="en-US"/>
              <a:t>Dryden Transfer Station – Second Tip Floor</a:t>
            </a:r>
          </a:p>
          <a:p>
            <a:pPr marL="285750" indent="-285750"/>
            <a:r>
              <a:rPr lang="en-US"/>
              <a:t>Chelan Transfer Station Upgrades</a:t>
            </a:r>
          </a:p>
          <a:p>
            <a:pPr marL="285750" indent="-285750"/>
            <a:r>
              <a:rPr lang="en-US" err="1"/>
              <a:t>Vegecide</a:t>
            </a:r>
            <a:r>
              <a:rPr lang="en-US"/>
              <a:t> Truck Wash Facility</a:t>
            </a:r>
          </a:p>
          <a:p>
            <a:pPr marL="285750" indent="-285750"/>
            <a:r>
              <a:rPr lang="en-US"/>
              <a:t>Wenatchee District Shop Replacement</a:t>
            </a:r>
          </a:p>
          <a:p>
            <a:pPr marL="285750" indent="-285750"/>
            <a:r>
              <a:rPr lang="en-US"/>
              <a:t>Road Rehabilitation</a:t>
            </a:r>
          </a:p>
          <a:p>
            <a:pPr marL="285750" indent="-285750"/>
            <a:r>
              <a:rPr lang="en-US"/>
              <a:t>Road District Sheds: Accessibility, Shop Lighting, and Electrical Efficiency Upgrades</a:t>
            </a:r>
          </a:p>
          <a:p>
            <a:pPr marL="285750" indent="-285750"/>
            <a:endParaRPr lang="en-US"/>
          </a:p>
          <a:p>
            <a:pPr marL="0" indent="0">
              <a:buFont typeface="Wingdings" panose="05000000000000000000" pitchFamily="2" charset="2"/>
              <a:buNone/>
            </a:pPr>
            <a:endParaRPr lang="en-US"/>
          </a:p>
        </p:txBody>
      </p:sp>
    </p:spTree>
    <p:extLst>
      <p:ext uri="{BB962C8B-B14F-4D97-AF65-F5344CB8AC3E}">
        <p14:creationId xmlns:p14="http://schemas.microsoft.com/office/powerpoint/2010/main" val="39930960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6690686" cy="650873"/>
          </a:xfrm>
        </p:spPr>
        <p:txBody>
          <a:bodyPr>
            <a:noAutofit/>
          </a:bodyPr>
          <a:lstStyle/>
          <a:p>
            <a:r>
              <a:rPr lang="en-US" sz="2800"/>
              <a:t>CIP Annual Update: Project List</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43</a:t>
            </a:fld>
            <a:endParaRPr lang="en-US"/>
          </a:p>
        </p:txBody>
      </p:sp>
      <p:sp>
        <p:nvSpPr>
          <p:cNvPr id="8" name="Text Placeholder 3">
            <a:extLst>
              <a:ext uri="{FF2B5EF4-FFF2-40B4-BE49-F238E27FC236}">
                <a16:creationId xmlns:a16="http://schemas.microsoft.com/office/drawing/2014/main" id="{9F3C0751-BA30-2B97-2E6A-25FF4755ADDF}"/>
              </a:ext>
            </a:extLst>
          </p:cNvPr>
          <p:cNvSpPr>
            <a:spLocks noGrp="1"/>
          </p:cNvSpPr>
          <p:nvPr>
            <p:ph type="body" sz="quarter" idx="13"/>
          </p:nvPr>
        </p:nvSpPr>
        <p:spPr>
          <a:xfrm>
            <a:off x="406400" y="1246188"/>
            <a:ext cx="5246254" cy="5246685"/>
          </a:xfrm>
        </p:spPr>
        <p:txBody>
          <a:bodyPr>
            <a:noAutofit/>
          </a:bodyPr>
          <a:lstStyle/>
          <a:p>
            <a:pPr marL="0" indent="0">
              <a:buNone/>
            </a:pPr>
            <a:r>
              <a:rPr lang="en-US" b="1">
                <a:latin typeface="Avenir Next LT Pro" panose="020B0504020202020204" pitchFamily="34" charset="0"/>
              </a:rPr>
              <a:t>Regional Justice Center</a:t>
            </a:r>
          </a:p>
          <a:p>
            <a:pPr marL="285750" indent="-285750"/>
            <a:r>
              <a:rPr lang="en-US" err="1"/>
              <a:t>CCRJC</a:t>
            </a:r>
            <a:r>
              <a:rPr lang="en-US"/>
              <a:t> Kitchen and Records/Control Remodel</a:t>
            </a:r>
          </a:p>
          <a:p>
            <a:pPr marL="285750" indent="-285750"/>
            <a:r>
              <a:rPr lang="en-US">
                <a:latin typeface="Avenir Next LT Pro" panose="020B0504020202020204" pitchFamily="34" charset="0"/>
              </a:rPr>
              <a:t>Justice Facilities Improvement/Rehab</a:t>
            </a:r>
          </a:p>
          <a:p>
            <a:pPr marL="285750" indent="-285750"/>
            <a:r>
              <a:rPr lang="en-US"/>
              <a:t>Operational </a:t>
            </a:r>
            <a:r>
              <a:rPr lang="en-US">
                <a:latin typeface="Avenir Next LT Pro" panose="020B0504020202020204" pitchFamily="34" charset="0"/>
              </a:rPr>
              <a:t>—</a:t>
            </a:r>
            <a:r>
              <a:rPr lang="en-US"/>
              <a:t> Shower Improvements</a:t>
            </a:r>
          </a:p>
          <a:p>
            <a:pPr marL="285750" indent="-285750"/>
            <a:r>
              <a:rPr lang="en-US"/>
              <a:t>Operational </a:t>
            </a:r>
            <a:r>
              <a:rPr lang="en-US">
                <a:latin typeface="Avenir Next LT Pro" panose="020B0504020202020204" pitchFamily="34" charset="0"/>
              </a:rPr>
              <a:t>—</a:t>
            </a:r>
            <a:r>
              <a:rPr lang="en-US"/>
              <a:t> Remodel Records Area/ </a:t>
            </a:r>
            <a:br>
              <a:rPr lang="en-US"/>
            </a:br>
            <a:r>
              <a:rPr lang="en-US"/>
              <a:t>Create Office</a:t>
            </a:r>
          </a:p>
          <a:p>
            <a:pPr marL="285750" indent="-285750"/>
            <a:r>
              <a:rPr lang="en-US"/>
              <a:t>Safety </a:t>
            </a:r>
            <a:r>
              <a:rPr lang="en-US">
                <a:latin typeface="Avenir Next LT Pro" panose="020B0504020202020204" pitchFamily="34" charset="0"/>
              </a:rPr>
              <a:t>—</a:t>
            </a:r>
            <a:r>
              <a:rPr lang="en-US"/>
              <a:t> Camera Installation </a:t>
            </a:r>
            <a:r>
              <a:rPr lang="en-US">
                <a:latin typeface="Avenir Next LT Pro" panose="020B0504020202020204" pitchFamily="34" charset="0"/>
              </a:rPr>
              <a:t>—</a:t>
            </a:r>
            <a:r>
              <a:rPr lang="en-US"/>
              <a:t> Seg Cells</a:t>
            </a:r>
          </a:p>
          <a:p>
            <a:pPr marL="285750" indent="-285750"/>
            <a:r>
              <a:rPr lang="en-US"/>
              <a:t>Safety </a:t>
            </a:r>
            <a:r>
              <a:rPr lang="en-US">
                <a:latin typeface="Avenir Next LT Pro" panose="020B0504020202020204" pitchFamily="34" charset="0"/>
              </a:rPr>
              <a:t>—</a:t>
            </a:r>
            <a:r>
              <a:rPr lang="en-US"/>
              <a:t> Railing Install</a:t>
            </a:r>
          </a:p>
          <a:p>
            <a:pPr marL="285750" indent="-285750"/>
            <a:r>
              <a:rPr lang="en-US"/>
              <a:t>Safety </a:t>
            </a:r>
            <a:r>
              <a:rPr lang="en-US">
                <a:latin typeface="Avenir Next LT Pro" panose="020B0504020202020204" pitchFamily="34" charset="0"/>
              </a:rPr>
              <a:t>—</a:t>
            </a:r>
            <a:r>
              <a:rPr lang="en-US"/>
              <a:t> Remodel </a:t>
            </a:r>
            <a:r>
              <a:rPr lang="en-US" err="1"/>
              <a:t>H6</a:t>
            </a:r>
            <a:r>
              <a:rPr lang="en-US"/>
              <a:t> &amp;</a:t>
            </a:r>
            <a:r>
              <a:rPr lang="en-US" err="1"/>
              <a:t>H7</a:t>
            </a:r>
            <a:endParaRPr lang="en-US"/>
          </a:p>
          <a:p>
            <a:pPr marL="285750" indent="-285750"/>
            <a:endParaRPr lang="en-US"/>
          </a:p>
          <a:p>
            <a:pPr marL="285750" indent="-285750"/>
            <a:endParaRPr lang="en-US">
              <a:latin typeface="Avenir Next LT Pro" panose="020B0504020202020204" pitchFamily="34" charset="0"/>
            </a:endParaRPr>
          </a:p>
          <a:p>
            <a:pPr marL="0" indent="0">
              <a:buNone/>
            </a:pPr>
            <a:endParaRPr lang="en-US">
              <a:latin typeface="Avenir Next LT Pro" panose="020B0504020202020204" pitchFamily="34" charset="0"/>
            </a:endParaRPr>
          </a:p>
        </p:txBody>
      </p:sp>
      <p:sp>
        <p:nvSpPr>
          <p:cNvPr id="2" name="Text Placeholder 3">
            <a:extLst>
              <a:ext uri="{FF2B5EF4-FFF2-40B4-BE49-F238E27FC236}">
                <a16:creationId xmlns:a16="http://schemas.microsoft.com/office/drawing/2014/main" id="{A491C68C-7FD3-1B3F-4846-2482C8A1CB16}"/>
              </a:ext>
            </a:extLst>
          </p:cNvPr>
          <p:cNvSpPr txBox="1">
            <a:spLocks/>
          </p:cNvSpPr>
          <p:nvPr/>
        </p:nvSpPr>
        <p:spPr>
          <a:xfrm>
            <a:off x="6397537" y="1753299"/>
            <a:ext cx="5246254" cy="4739573"/>
          </a:xfrm>
          <a:prstGeom prst="rect">
            <a:avLst/>
          </a:prstGeom>
        </p:spPr>
        <p:txBody>
          <a:bodyPr vert="horz" lIns="91440" tIns="45720" rIns="91440" bIns="45720" rtlCol="0">
            <a:noAutofit/>
          </a:bodyPr>
          <a:lstStyle>
            <a:lvl1pPr marL="242888" indent="-254000" algn="l" defTabSz="685800" rtl="0" eaLnBrk="1" latinLnBrk="0" hangingPunct="1">
              <a:lnSpc>
                <a:spcPct val="150000"/>
              </a:lnSpc>
              <a:spcBef>
                <a:spcPts val="750"/>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1pPr>
            <a:lvl2pPr marL="573088" indent="-241300"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2pPr>
            <a:lvl3pPr marL="914400" indent="-239713" algn="l" defTabSz="685800" rtl="0" eaLnBrk="1" latinLnBrk="0" hangingPunct="1">
              <a:lnSpc>
                <a:spcPct val="150000"/>
              </a:lnSpc>
              <a:spcBef>
                <a:spcPts val="375"/>
              </a:spcBef>
              <a:buClr>
                <a:schemeClr val="bg1">
                  <a:lumMod val="65000"/>
                </a:schemeClr>
              </a:buClr>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3pPr>
            <a:lvl4pPr marL="1255713" indent="-238125" algn="l" defTabSz="685800" rtl="0" eaLnBrk="1" latinLnBrk="0" hangingPunct="1">
              <a:lnSpc>
                <a:spcPct val="150000"/>
              </a:lnSpc>
              <a:spcBef>
                <a:spcPts val="375"/>
              </a:spcBef>
              <a:buFont typeface="Wingdings" panose="05000000000000000000" pitchFamily="2" charset="2"/>
              <a:buChar char="§"/>
              <a:defRPr sz="1800" kern="1200">
                <a:solidFill>
                  <a:schemeClr val="tx1"/>
                </a:solidFill>
                <a:latin typeface="Avenir Next LT Pro" panose="020B0504020202020204" pitchFamily="34" charset="0"/>
                <a:ea typeface="+mn-ea"/>
                <a:cs typeface="+mn-cs"/>
              </a:defRPr>
            </a:lvl4pPr>
            <a:lvl5pPr marL="1597025" indent="-236538" algn="l" defTabSz="685800" rtl="0" eaLnBrk="1" latinLnBrk="0" hangingPunct="1">
              <a:lnSpc>
                <a:spcPct val="150000"/>
              </a:lnSpc>
              <a:spcBef>
                <a:spcPts val="375"/>
              </a:spcBef>
              <a:buSzPct val="50000"/>
              <a:buFont typeface="Wingdings 2" panose="05020102010507070707" pitchFamily="18" charset="2"/>
              <a:buChar char=""/>
              <a:defRPr sz="1800" kern="1200">
                <a:solidFill>
                  <a:schemeClr val="tx1"/>
                </a:solidFill>
                <a:latin typeface="Avenir Next LT Pro" panose="020B05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US"/>
              <a:t>Operational </a:t>
            </a:r>
            <a:r>
              <a:rPr lang="en-US">
                <a:latin typeface="Avenir Next LT Pro" panose="020B0504020202020204" pitchFamily="34" charset="0"/>
              </a:rPr>
              <a:t>—</a:t>
            </a:r>
            <a:r>
              <a:rPr lang="en-US"/>
              <a:t> SWF Conversion/Remodel</a:t>
            </a:r>
          </a:p>
          <a:p>
            <a:pPr marL="285750" indent="-285750"/>
            <a:r>
              <a:rPr lang="en-US"/>
              <a:t>Booking Area Remodel</a:t>
            </a:r>
          </a:p>
          <a:p>
            <a:pPr marL="285750" indent="-285750"/>
            <a:r>
              <a:rPr lang="en-US"/>
              <a:t>Additional Padded Cell</a:t>
            </a:r>
          </a:p>
          <a:p>
            <a:pPr marL="285750" indent="-285750"/>
            <a:r>
              <a:rPr lang="en-US"/>
              <a:t>Additional Holding Cells</a:t>
            </a:r>
          </a:p>
          <a:p>
            <a:pPr marL="285750" indent="-285750"/>
            <a:r>
              <a:rPr lang="en-US" err="1"/>
              <a:t>EAC</a:t>
            </a:r>
            <a:r>
              <a:rPr lang="en-US"/>
              <a:t> Key Cards</a:t>
            </a:r>
          </a:p>
          <a:p>
            <a:pPr marL="0" indent="0">
              <a:buNone/>
            </a:pPr>
            <a:endParaRPr lang="en-US"/>
          </a:p>
          <a:p>
            <a:pPr marL="0" indent="0">
              <a:buNone/>
            </a:pPr>
            <a:r>
              <a:rPr lang="en-US" b="1">
                <a:latin typeface="Avenir Next LT Pro" panose="020B0504020202020204" pitchFamily="34" charset="0"/>
              </a:rPr>
              <a:t>Sheriff</a:t>
            </a:r>
          </a:p>
          <a:p>
            <a:pPr marL="285750" indent="-285750"/>
            <a:r>
              <a:rPr lang="en-US"/>
              <a:t>Emergency Operations Center</a:t>
            </a:r>
          </a:p>
          <a:p>
            <a:pPr marL="285750" indent="-285750"/>
            <a:endParaRPr lang="en-US"/>
          </a:p>
          <a:p>
            <a:pPr marL="0" indent="0">
              <a:buFont typeface="Wingdings" panose="05000000000000000000" pitchFamily="2" charset="2"/>
              <a:buNone/>
            </a:pPr>
            <a:endParaRPr lang="en-US"/>
          </a:p>
        </p:txBody>
      </p:sp>
    </p:spTree>
    <p:extLst>
      <p:ext uri="{BB962C8B-B14F-4D97-AF65-F5344CB8AC3E}">
        <p14:creationId xmlns:p14="http://schemas.microsoft.com/office/powerpoint/2010/main" val="297326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844858" y="1828800"/>
            <a:ext cx="10502283" cy="3200400"/>
          </a:xfrm>
          <a:solidFill>
            <a:srgbClr val="FFFFFF">
              <a:alpha val="89804"/>
            </a:srgbClr>
          </a:solidFill>
        </p:spPr>
        <p:txBody>
          <a:bodyPr lIns="182880" tIns="274320" rIns="182880" bIns="274320" anchor="t">
            <a:normAutofit/>
          </a:bodyPr>
          <a:lstStyle/>
          <a:p>
            <a:pPr>
              <a:lnSpc>
                <a:spcPct val="100000"/>
              </a:lnSpc>
            </a:pPr>
            <a:r>
              <a:rPr lang="en-US" sz="3600">
                <a:latin typeface="Avenir Next LT Pro"/>
              </a:rPr>
              <a:t>CIP Annual Update</a:t>
            </a:r>
            <a:br>
              <a:rPr lang="en-US"/>
            </a:br>
            <a:br>
              <a:rPr lang="en-US"/>
            </a:br>
            <a:r>
              <a:rPr lang="en-US" sz="2400" b="0" i="1">
                <a:latin typeface="Avenir Next LT Pro"/>
              </a:rPr>
              <a:t>Planning Commission recommendation:</a:t>
            </a:r>
            <a:br>
              <a:rPr lang="en-US" sz="2400" b="0" i="1"/>
            </a:br>
            <a:r>
              <a:rPr lang="en-US" sz="2400"/>
              <a:t>APPROVE</a:t>
            </a:r>
            <a:br>
              <a:rPr lang="en-US" sz="1600"/>
            </a:br>
            <a:endParaRPr lang="en-US" sz="1600"/>
          </a:p>
        </p:txBody>
      </p:sp>
    </p:spTree>
    <p:extLst>
      <p:ext uri="{BB962C8B-B14F-4D97-AF65-F5344CB8AC3E}">
        <p14:creationId xmlns:p14="http://schemas.microsoft.com/office/powerpoint/2010/main" val="2869891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p:txBody>
          <a:bodyPr>
            <a:noAutofit/>
          </a:bodyPr>
          <a:lstStyle/>
          <a:p>
            <a:r>
              <a:rPr lang="en-US" sz="2800"/>
              <a:t>Business Incubator</a:t>
            </a:r>
          </a:p>
        </p:txBody>
      </p:sp>
      <p:sp>
        <p:nvSpPr>
          <p:cNvPr id="4" name="Text Placeholder 3">
            <a:extLst>
              <a:ext uri="{FF2B5EF4-FFF2-40B4-BE49-F238E27FC236}">
                <a16:creationId xmlns:a16="http://schemas.microsoft.com/office/drawing/2014/main" id="{12EC63EF-A5CC-4585-200A-CABA0CB5D190}"/>
              </a:ext>
            </a:extLst>
          </p:cNvPr>
          <p:cNvSpPr>
            <a:spLocks noGrp="1"/>
          </p:cNvSpPr>
          <p:nvPr>
            <p:ph type="body" sz="quarter" idx="13"/>
          </p:nvPr>
        </p:nvSpPr>
        <p:spPr>
          <a:xfrm>
            <a:off x="406400" y="1246188"/>
            <a:ext cx="5177654" cy="5246685"/>
          </a:xfrm>
        </p:spPr>
        <p:txBody>
          <a:bodyPr vert="horz" lIns="91440" tIns="45720" rIns="91440" bIns="45720" rtlCol="0" anchor="t">
            <a:noAutofit/>
          </a:bodyPr>
          <a:lstStyle/>
          <a:p>
            <a:pPr marL="285750" indent="-285750"/>
            <a:r>
              <a:rPr lang="en-US" sz="1600" dirty="0">
                <a:solidFill>
                  <a:srgbClr val="000000"/>
                </a:solidFill>
                <a:latin typeface="Avenir Next LT Pro"/>
              </a:rPr>
              <a:t>Two of the five parcels are split-zoned, and the portion within the selected zones is smaller than 10-acres</a:t>
            </a:r>
          </a:p>
          <a:p>
            <a:pPr marL="285750" indent="-285750"/>
            <a:r>
              <a:rPr lang="en-US" sz="1600" dirty="0">
                <a:solidFill>
                  <a:srgbClr val="000000"/>
                </a:solidFill>
                <a:latin typeface="Avenir Next LT Pro"/>
              </a:rPr>
              <a:t>The remaining three parcels that would be eligible include two in the </a:t>
            </a:r>
            <a:r>
              <a:rPr lang="en-US" sz="1600" dirty="0">
                <a:latin typeface="Avenir Next LT Pro"/>
              </a:rPr>
              <a:t>Malaga area and one in the Plain area</a:t>
            </a:r>
          </a:p>
          <a:p>
            <a:pPr marL="0" indent="0">
              <a:buNone/>
            </a:pPr>
            <a:endParaRPr lang="en-US" dirty="0">
              <a:latin typeface="Avenir Next LT Pro" panose="020B0504020202020204" pitchFamily="34" charset="0"/>
            </a:endParaRP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5</a:t>
            </a:fld>
            <a:endParaRPr lang="en-US"/>
          </a:p>
        </p:txBody>
      </p:sp>
      <p:pic>
        <p:nvPicPr>
          <p:cNvPr id="2" name="Picture 1" descr="Map&#10;&#10;Description automatically generated">
            <a:extLst>
              <a:ext uri="{FF2B5EF4-FFF2-40B4-BE49-F238E27FC236}">
                <a16:creationId xmlns:a16="http://schemas.microsoft.com/office/drawing/2014/main" id="{2C205BD1-0AA5-7D10-7F68-13C98E12E4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 b="16558"/>
          <a:stretch/>
        </p:blipFill>
        <p:spPr bwMode="auto">
          <a:xfrm>
            <a:off x="5678170" y="27993"/>
            <a:ext cx="6513830" cy="6310312"/>
          </a:xfrm>
          <a:prstGeom prst="rect">
            <a:avLst/>
          </a:prstGeom>
          <a:ln>
            <a:solidFill>
              <a:schemeClr val="tx1"/>
            </a:solidFill>
          </a:ln>
          <a:extLst>
            <a:ext uri="{53640926-AAD7-44D8-BBD7-CCE9431645EC}">
              <a14:shadowObscured xmlns:a14="http://schemas.microsoft.com/office/drawing/2010/main"/>
            </a:ext>
          </a:extLst>
        </p:spPr>
      </p:pic>
      <p:pic>
        <p:nvPicPr>
          <p:cNvPr id="7" name="Picture 6" descr="Map&#10;&#10;Description automatically generated">
            <a:extLst>
              <a:ext uri="{FF2B5EF4-FFF2-40B4-BE49-F238E27FC236}">
                <a16:creationId xmlns:a16="http://schemas.microsoft.com/office/drawing/2014/main" id="{0675857F-AB96-4463-0D28-A59305E7F6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920" r="80715" b="10571"/>
          <a:stretch/>
        </p:blipFill>
        <p:spPr>
          <a:xfrm>
            <a:off x="5745501" y="55984"/>
            <a:ext cx="1256451" cy="491703"/>
          </a:xfrm>
          <a:prstGeom prst="rect">
            <a:avLst/>
          </a:prstGeom>
          <a:ln>
            <a:solidFill>
              <a:schemeClr val="tx1"/>
            </a:solidFill>
          </a:ln>
        </p:spPr>
      </p:pic>
    </p:spTree>
    <p:extLst>
      <p:ext uri="{BB962C8B-B14F-4D97-AF65-F5344CB8AC3E}">
        <p14:creationId xmlns:p14="http://schemas.microsoft.com/office/powerpoint/2010/main" val="2024723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7FE1E36-A8B7-D345-8FF4-CA12CEE903EB}"/>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3" name="Title 2">
            <a:extLst>
              <a:ext uri="{FF2B5EF4-FFF2-40B4-BE49-F238E27FC236}">
                <a16:creationId xmlns:a16="http://schemas.microsoft.com/office/drawing/2014/main" id="{E519D3C5-691D-E071-710A-AAFFC36B9C24}"/>
              </a:ext>
            </a:extLst>
          </p:cNvPr>
          <p:cNvSpPr>
            <a:spLocks noGrp="1"/>
          </p:cNvSpPr>
          <p:nvPr>
            <p:ph type="title"/>
          </p:nvPr>
        </p:nvSpPr>
        <p:spPr>
          <a:xfrm>
            <a:off x="844858" y="1828800"/>
            <a:ext cx="10502283" cy="3200400"/>
          </a:xfrm>
          <a:solidFill>
            <a:srgbClr val="FFFFFF">
              <a:alpha val="89804"/>
            </a:srgbClr>
          </a:solidFill>
        </p:spPr>
        <p:txBody>
          <a:bodyPr lIns="182880" tIns="274320" rIns="182880" bIns="274320" anchor="t">
            <a:normAutofit/>
          </a:bodyPr>
          <a:lstStyle/>
          <a:p>
            <a:pPr>
              <a:lnSpc>
                <a:spcPct val="100000"/>
              </a:lnSpc>
            </a:pPr>
            <a:r>
              <a:rPr lang="en-US" sz="4000" dirty="0">
                <a:latin typeface="Avenir Next LT Pro"/>
              </a:rPr>
              <a:t>ZTA 22-420 / CTA 22-421</a:t>
            </a:r>
            <a:br>
              <a:rPr lang="en-US" sz="4000" dirty="0">
                <a:latin typeface="Avenir Next LT Pro"/>
              </a:rPr>
            </a:br>
            <a:r>
              <a:rPr lang="en-US" sz="4000" dirty="0">
                <a:latin typeface="Avenir Next LT Pro"/>
              </a:rPr>
              <a:t>Business Incubator</a:t>
            </a:r>
            <a:br>
              <a:rPr lang="en-US" dirty="0"/>
            </a:br>
            <a:br>
              <a:rPr lang="en-US" sz="1800" dirty="0"/>
            </a:br>
            <a:br>
              <a:rPr lang="en-US" sz="1800" dirty="0"/>
            </a:br>
            <a:r>
              <a:rPr lang="en-US" sz="2400" b="0" i="1" dirty="0">
                <a:latin typeface="Avenir Next LT Pro"/>
              </a:rPr>
              <a:t>Planning Commission recommendation:</a:t>
            </a:r>
            <a:br>
              <a:rPr lang="en-US" sz="2400" b="0" i="1" dirty="0"/>
            </a:br>
            <a:r>
              <a:rPr lang="en-US" sz="2400" dirty="0"/>
              <a:t>APPROVE</a:t>
            </a:r>
          </a:p>
        </p:txBody>
      </p:sp>
    </p:spTree>
    <p:extLst>
      <p:ext uri="{BB962C8B-B14F-4D97-AF65-F5344CB8AC3E}">
        <p14:creationId xmlns:p14="http://schemas.microsoft.com/office/powerpoint/2010/main" val="103457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7</a:t>
            </a:fld>
            <a:endParaRPr lang="en-US"/>
          </a:p>
        </p:txBody>
      </p:sp>
      <p:sp>
        <p:nvSpPr>
          <p:cNvPr id="8" name="Text Placeholder 3">
            <a:extLst>
              <a:ext uri="{FF2B5EF4-FFF2-40B4-BE49-F238E27FC236}">
                <a16:creationId xmlns:a16="http://schemas.microsoft.com/office/drawing/2014/main" id="{BFF41022-9963-58B6-7748-4BE98E7969E0}"/>
              </a:ext>
            </a:extLst>
          </p:cNvPr>
          <p:cNvSpPr>
            <a:spLocks noGrp="1"/>
          </p:cNvSpPr>
          <p:nvPr>
            <p:ph type="body" sz="quarter" idx="13"/>
          </p:nvPr>
        </p:nvSpPr>
        <p:spPr>
          <a:xfrm>
            <a:off x="254000" y="1210329"/>
            <a:ext cx="4908204" cy="5246685"/>
          </a:xfrm>
        </p:spPr>
        <p:txBody>
          <a:bodyPr vert="horz" lIns="91440" tIns="45720" rIns="91440" bIns="45720" rtlCol="0" anchor="t">
            <a:noAutofit/>
          </a:bodyPr>
          <a:lstStyle/>
          <a:p>
            <a:pPr marL="285750" indent="-285750"/>
            <a:r>
              <a:rPr lang="en-US">
                <a:solidFill>
                  <a:srgbClr val="000000"/>
                </a:solidFill>
                <a:latin typeface="Avenir Next LT Pro"/>
              </a:rPr>
              <a:t>Interlocal Agreement June 26, 1997</a:t>
            </a:r>
          </a:p>
          <a:p>
            <a:pPr marL="285750" indent="-285750"/>
            <a:r>
              <a:rPr lang="en-US">
                <a:solidFill>
                  <a:srgbClr val="000000"/>
                </a:solidFill>
                <a:latin typeface="Avenir Next LT Pro"/>
              </a:rPr>
              <a:t>County adopted Leavenworth UGA Amendments most recently in 2016</a:t>
            </a:r>
          </a:p>
          <a:p>
            <a:pPr marL="285750" indent="-285750"/>
            <a:r>
              <a:rPr lang="en-US">
                <a:solidFill>
                  <a:srgbClr val="000000"/>
                </a:solidFill>
                <a:latin typeface="Avenir Next LT Pro"/>
              </a:rPr>
              <a:t>Cashmere and Entiat are not participating this year</a:t>
            </a:r>
            <a:endParaRPr lang="en-US">
              <a:latin typeface="Avenir Next LT Pro" panose="020B0504020202020204" pitchFamily="34" charset="0"/>
            </a:endParaRPr>
          </a:p>
          <a:p>
            <a:pPr marL="0" indent="0">
              <a:buNone/>
            </a:pPr>
            <a:endParaRPr lang="en-US"/>
          </a:p>
        </p:txBody>
      </p:sp>
      <p:pic>
        <p:nvPicPr>
          <p:cNvPr id="1026" name="Picture 2">
            <a:extLst>
              <a:ext uri="{FF2B5EF4-FFF2-40B4-BE49-F238E27FC236}">
                <a16:creationId xmlns:a16="http://schemas.microsoft.com/office/drawing/2014/main" id="{B977FEFF-9E25-A73B-E6CE-1C24A954812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24352" y="1210328"/>
            <a:ext cx="6767648" cy="5002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311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8</a:t>
            </a:fld>
            <a:endParaRPr lang="en-US"/>
          </a:p>
        </p:txBody>
      </p:sp>
      <p:graphicFrame>
        <p:nvGraphicFramePr>
          <p:cNvPr id="14" name="Table 14">
            <a:extLst>
              <a:ext uri="{FF2B5EF4-FFF2-40B4-BE49-F238E27FC236}">
                <a16:creationId xmlns:a16="http://schemas.microsoft.com/office/drawing/2014/main" id="{92EFF8F1-AD69-B0F1-DD37-E3CC0A14FAB8}"/>
              </a:ext>
            </a:extLst>
          </p:cNvPr>
          <p:cNvGraphicFramePr>
            <a:graphicFrameLocks noGrp="1"/>
          </p:cNvGraphicFramePr>
          <p:nvPr/>
        </p:nvGraphicFramePr>
        <p:xfrm>
          <a:off x="2019046" y="1092856"/>
          <a:ext cx="8153908" cy="4514313"/>
        </p:xfrm>
        <a:graphic>
          <a:graphicData uri="http://schemas.openxmlformats.org/drawingml/2006/table">
            <a:tbl>
              <a:tblPr firstRow="1" bandRow="1">
                <a:tableStyleId>{5C22544A-7EE6-4342-B048-85BDC9FD1C3A}</a:tableStyleId>
              </a:tblPr>
              <a:tblGrid>
                <a:gridCol w="539938">
                  <a:extLst>
                    <a:ext uri="{9D8B030D-6E8A-4147-A177-3AD203B41FA5}">
                      <a16:colId xmlns:a16="http://schemas.microsoft.com/office/drawing/2014/main" val="1535464185"/>
                    </a:ext>
                  </a:extLst>
                </a:gridCol>
                <a:gridCol w="1061833">
                  <a:extLst>
                    <a:ext uri="{9D8B030D-6E8A-4147-A177-3AD203B41FA5}">
                      <a16:colId xmlns:a16="http://schemas.microsoft.com/office/drawing/2014/main" val="3851365454"/>
                    </a:ext>
                  </a:extLst>
                </a:gridCol>
                <a:gridCol w="6552137">
                  <a:extLst>
                    <a:ext uri="{9D8B030D-6E8A-4147-A177-3AD203B41FA5}">
                      <a16:colId xmlns:a16="http://schemas.microsoft.com/office/drawing/2014/main" val="2739971599"/>
                    </a:ext>
                  </a:extLst>
                </a:gridCol>
              </a:tblGrid>
              <a:tr h="303262">
                <a:tc>
                  <a:txBody>
                    <a:bodyPr/>
                    <a:lstStyle/>
                    <a:p>
                      <a:pPr algn="ctr" fontAlgn="t"/>
                      <a:r>
                        <a:rPr lang="en-US" sz="1600" b="1" i="0" u="none" strike="noStrike">
                          <a:solidFill>
                            <a:schemeClr val="bg1"/>
                          </a:solidFill>
                          <a:effectLst/>
                          <a:latin typeface="Tw Cen MT" panose="020B0602020104020603" pitchFamily="34" charset="0"/>
                        </a:rPr>
                        <a:t>Year</a:t>
                      </a:r>
                    </a:p>
                  </a:txBody>
                  <a:tcPr marL="36576" marR="7620" marT="7620" marB="0" anchor="ctr"/>
                </a:tc>
                <a:tc>
                  <a:txBody>
                    <a:bodyPr/>
                    <a:lstStyle/>
                    <a:p>
                      <a:pPr algn="ctr" fontAlgn="t"/>
                      <a:r>
                        <a:rPr lang="en-US" sz="1600" b="1" i="0" u="none" strike="noStrike">
                          <a:solidFill>
                            <a:schemeClr val="bg1"/>
                          </a:solidFill>
                          <a:effectLst/>
                          <a:latin typeface="Tw Cen MT" panose="020B0602020104020603" pitchFamily="34" charset="0"/>
                        </a:rPr>
                        <a:t>Ordinance</a:t>
                      </a:r>
                    </a:p>
                  </a:txBody>
                  <a:tcPr marL="36576" marR="7620" marT="7620" marB="0" anchor="ctr"/>
                </a:tc>
                <a:tc>
                  <a:txBody>
                    <a:bodyPr/>
                    <a:lstStyle/>
                    <a:p>
                      <a:pPr algn="l" fontAlgn="t"/>
                      <a:r>
                        <a:rPr lang="en-US" sz="1600" b="1" i="0" u="none" strike="noStrike">
                          <a:solidFill>
                            <a:schemeClr val="bg1"/>
                          </a:solidFill>
                          <a:effectLst/>
                          <a:latin typeface="Tw Cen MT" panose="020B0602020104020603" pitchFamily="34" charset="0"/>
                        </a:rPr>
                        <a:t>Description</a:t>
                      </a:r>
                    </a:p>
                  </a:txBody>
                  <a:tcPr marL="73152" marR="7620" marT="7620" marB="0" anchor="ctr"/>
                </a:tc>
                <a:extLst>
                  <a:ext uri="{0D108BD9-81ED-4DB2-BD59-A6C34878D82A}">
                    <a16:rowId xmlns:a16="http://schemas.microsoft.com/office/drawing/2014/main" val="3735992948"/>
                  </a:ext>
                </a:extLst>
              </a:tr>
              <a:tr h="344761">
                <a:tc>
                  <a:txBody>
                    <a:bodyPr/>
                    <a:lstStyle/>
                    <a:p>
                      <a:pPr algn="ctr" fontAlgn="t"/>
                      <a:r>
                        <a:rPr lang="en-US" sz="1600" b="0" i="0" u="none" strike="noStrike">
                          <a:solidFill>
                            <a:srgbClr val="000000"/>
                          </a:solidFill>
                          <a:effectLst/>
                          <a:latin typeface="Tw Cen MT" panose="020B0602020104020603" pitchFamily="34" charset="0"/>
                        </a:rPr>
                        <a:t>2017</a:t>
                      </a:r>
                    </a:p>
                  </a:txBody>
                  <a:tcPr marL="36576" marR="7620" marT="36576" marB="0" anchor="ctr"/>
                </a:tc>
                <a:tc>
                  <a:txBody>
                    <a:bodyPr/>
                    <a:lstStyle/>
                    <a:p>
                      <a:pPr algn="ctr" fontAlgn="t"/>
                      <a:r>
                        <a:rPr lang="en-US" sz="1600" b="0" i="0" u="none" strike="noStrike">
                          <a:solidFill>
                            <a:srgbClr val="000000"/>
                          </a:solidFill>
                          <a:effectLst/>
                          <a:latin typeface="Tw Cen MT" panose="020B0602020104020603" pitchFamily="34" charset="0"/>
                        </a:rPr>
                        <a:t>1542</a:t>
                      </a:r>
                    </a:p>
                  </a:txBody>
                  <a:tcPr marL="36576" marR="7620" marT="36576" marB="0" anchor="ctr"/>
                </a:tc>
                <a:tc>
                  <a:txBody>
                    <a:bodyPr/>
                    <a:lstStyle/>
                    <a:p>
                      <a:pPr algn="l" fontAlgn="t"/>
                      <a:r>
                        <a:rPr lang="en-US" sz="1600" b="1" i="0" u="none" strike="noStrike">
                          <a:solidFill>
                            <a:srgbClr val="000000"/>
                          </a:solidFill>
                          <a:effectLst/>
                          <a:latin typeface="Tw Cen MT" panose="020B0602020104020603" pitchFamily="34" charset="0"/>
                        </a:rPr>
                        <a:t>Update Bed &amp; Breakfast (short-term rentals) regulations</a:t>
                      </a:r>
                    </a:p>
                  </a:txBody>
                  <a:tcPr marL="73152" marR="7620" marT="36576" marB="0" anchor="ctr"/>
                </a:tc>
                <a:extLst>
                  <a:ext uri="{0D108BD9-81ED-4DB2-BD59-A6C34878D82A}">
                    <a16:rowId xmlns:a16="http://schemas.microsoft.com/office/drawing/2014/main" val="400231403"/>
                  </a:ext>
                </a:extLst>
              </a:tr>
              <a:tr h="303262">
                <a:tc>
                  <a:txBody>
                    <a:bodyPr/>
                    <a:lstStyle/>
                    <a:p>
                      <a:pPr algn="ctr" fontAlgn="t"/>
                      <a:r>
                        <a:rPr lang="en-US" sz="1600" b="0" i="0" u="none" strike="noStrike">
                          <a:solidFill>
                            <a:srgbClr val="000000"/>
                          </a:solidFill>
                          <a:effectLst/>
                          <a:latin typeface="Tw Cen MT" panose="020B0602020104020603" pitchFamily="34" charset="0"/>
                        </a:rPr>
                        <a:t>2017</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1543</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Update and clarify Duplex and ADU regulations</a:t>
                      </a:r>
                    </a:p>
                  </a:txBody>
                  <a:tcPr marL="73152" marR="7620" marT="36576" marB="0"/>
                </a:tc>
                <a:extLst>
                  <a:ext uri="{0D108BD9-81ED-4DB2-BD59-A6C34878D82A}">
                    <a16:rowId xmlns:a16="http://schemas.microsoft.com/office/drawing/2014/main" val="2640887908"/>
                  </a:ext>
                </a:extLst>
              </a:tr>
              <a:tr h="303262">
                <a:tc>
                  <a:txBody>
                    <a:bodyPr/>
                    <a:lstStyle/>
                    <a:p>
                      <a:pPr algn="ctr" fontAlgn="t"/>
                      <a:r>
                        <a:rPr lang="en-US" sz="1600" b="0" i="0" u="none" strike="noStrike">
                          <a:solidFill>
                            <a:srgbClr val="000000"/>
                          </a:solidFill>
                          <a:effectLst/>
                          <a:latin typeface="Tw Cen MT" panose="020B0602020104020603" pitchFamily="34" charset="0"/>
                        </a:rPr>
                        <a:t>2019</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1583</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Define zero lot line development and provide standards</a:t>
                      </a:r>
                    </a:p>
                  </a:txBody>
                  <a:tcPr marL="73152" marR="7620" marT="36576" marB="0"/>
                </a:tc>
                <a:extLst>
                  <a:ext uri="{0D108BD9-81ED-4DB2-BD59-A6C34878D82A}">
                    <a16:rowId xmlns:a16="http://schemas.microsoft.com/office/drawing/2014/main" val="1371045246"/>
                  </a:ext>
                </a:extLst>
              </a:tr>
              <a:tr h="303262">
                <a:tc>
                  <a:txBody>
                    <a:bodyPr/>
                    <a:lstStyle/>
                    <a:p>
                      <a:pPr algn="ctr" fontAlgn="t"/>
                      <a:r>
                        <a:rPr lang="en-US" sz="1600" b="0" i="0" u="none" strike="noStrike">
                          <a:solidFill>
                            <a:srgbClr val="000000"/>
                          </a:solidFill>
                          <a:effectLst/>
                          <a:latin typeface="Tw Cen MT" panose="020B0602020104020603" pitchFamily="34" charset="0"/>
                        </a:rPr>
                        <a:t>2019</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1585</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Permit cryptocurrency in the light industrial district</a:t>
                      </a:r>
                    </a:p>
                  </a:txBody>
                  <a:tcPr marL="73152" marR="7620" marT="36576" marB="0"/>
                </a:tc>
                <a:extLst>
                  <a:ext uri="{0D108BD9-81ED-4DB2-BD59-A6C34878D82A}">
                    <a16:rowId xmlns:a16="http://schemas.microsoft.com/office/drawing/2014/main" val="2438912772"/>
                  </a:ext>
                </a:extLst>
              </a:tr>
              <a:tr h="303262">
                <a:tc>
                  <a:txBody>
                    <a:bodyPr/>
                    <a:lstStyle/>
                    <a:p>
                      <a:pPr algn="ctr" fontAlgn="t"/>
                      <a:r>
                        <a:rPr lang="en-US" sz="1600" b="0" i="0" u="none" strike="noStrike">
                          <a:solidFill>
                            <a:srgbClr val="000000"/>
                          </a:solidFill>
                          <a:effectLst/>
                          <a:latin typeface="Tw Cen MT" panose="020B0602020104020603" pitchFamily="34" charset="0"/>
                        </a:rPr>
                        <a:t>2019</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1588</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Updates planned development district, and defines affordable housing</a:t>
                      </a:r>
                    </a:p>
                  </a:txBody>
                  <a:tcPr marL="73152" marR="7620" marT="36576" marB="0"/>
                </a:tc>
                <a:extLst>
                  <a:ext uri="{0D108BD9-81ED-4DB2-BD59-A6C34878D82A}">
                    <a16:rowId xmlns:a16="http://schemas.microsoft.com/office/drawing/2014/main" val="2609498841"/>
                  </a:ext>
                </a:extLst>
              </a:tr>
              <a:tr h="303262">
                <a:tc>
                  <a:txBody>
                    <a:bodyPr/>
                    <a:lstStyle/>
                    <a:p>
                      <a:pPr algn="ctr" fontAlgn="t"/>
                      <a:r>
                        <a:rPr lang="en-US" sz="1600" b="0" i="0" u="none" strike="noStrike">
                          <a:solidFill>
                            <a:srgbClr val="000000"/>
                          </a:solidFill>
                          <a:effectLst/>
                          <a:latin typeface="Tw Cen MT" panose="020B0602020104020603" pitchFamily="34" charset="0"/>
                        </a:rPr>
                        <a:t>2019</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1590</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Regulates and allows stacked parking</a:t>
                      </a:r>
                    </a:p>
                  </a:txBody>
                  <a:tcPr marL="73152" marR="7620" marT="36576" marB="0"/>
                </a:tc>
                <a:extLst>
                  <a:ext uri="{0D108BD9-81ED-4DB2-BD59-A6C34878D82A}">
                    <a16:rowId xmlns:a16="http://schemas.microsoft.com/office/drawing/2014/main" val="1179728720"/>
                  </a:ext>
                </a:extLst>
              </a:tr>
              <a:tr h="303262">
                <a:tc>
                  <a:txBody>
                    <a:bodyPr/>
                    <a:lstStyle/>
                    <a:p>
                      <a:pPr algn="ctr" fontAlgn="t"/>
                      <a:r>
                        <a:rPr lang="en-US" sz="1600" b="0" i="0" u="none" strike="noStrike">
                          <a:solidFill>
                            <a:srgbClr val="000000"/>
                          </a:solidFill>
                          <a:effectLst/>
                          <a:latin typeface="Tw Cen MT" panose="020B0602020104020603" pitchFamily="34" charset="0"/>
                        </a:rPr>
                        <a:t>2019</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1596</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Updates code for:</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Public facilities and utilities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Development standards for manufactured homes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Permitted uses in commercial districts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Development code administration for Comprehensive Plan amendments and Development Regulation amendment process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Official zoning map</a:t>
                      </a:r>
                    </a:p>
                  </a:txBody>
                  <a:tcPr marL="73152" marR="7620" marT="36576" marB="0"/>
                </a:tc>
                <a:extLst>
                  <a:ext uri="{0D108BD9-81ED-4DB2-BD59-A6C34878D82A}">
                    <a16:rowId xmlns:a16="http://schemas.microsoft.com/office/drawing/2014/main" val="3907780524"/>
                  </a:ext>
                </a:extLst>
              </a:tr>
              <a:tr h="303262">
                <a:tc>
                  <a:txBody>
                    <a:bodyPr/>
                    <a:lstStyle/>
                    <a:p>
                      <a:pPr algn="ctr" fontAlgn="t"/>
                      <a:r>
                        <a:rPr lang="en-US" sz="1600" b="0" i="0" u="none" strike="noStrike">
                          <a:solidFill>
                            <a:srgbClr val="000000"/>
                          </a:solidFill>
                          <a:effectLst/>
                          <a:latin typeface="Tw Cen MT" panose="020B0602020104020603" pitchFamily="34" charset="0"/>
                        </a:rPr>
                        <a:t>2020</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1610</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Amends code about short plats and major subdivisions</a:t>
                      </a:r>
                    </a:p>
                  </a:txBody>
                  <a:tcPr marL="73152" marR="7620" marT="36576" marB="0"/>
                </a:tc>
                <a:extLst>
                  <a:ext uri="{0D108BD9-81ED-4DB2-BD59-A6C34878D82A}">
                    <a16:rowId xmlns:a16="http://schemas.microsoft.com/office/drawing/2014/main" val="2248369896"/>
                  </a:ext>
                </a:extLst>
              </a:tr>
              <a:tr h="303262">
                <a:tc>
                  <a:txBody>
                    <a:bodyPr/>
                    <a:lstStyle/>
                    <a:p>
                      <a:pPr algn="ctr" fontAlgn="t"/>
                      <a:r>
                        <a:rPr lang="en-US" sz="1600" b="0" i="0" u="none" strike="noStrike">
                          <a:solidFill>
                            <a:srgbClr val="000000"/>
                          </a:solidFill>
                          <a:effectLst/>
                          <a:latin typeface="Tw Cen MT" panose="020B0602020104020603" pitchFamily="34" charset="0"/>
                        </a:rPr>
                        <a:t>2021</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1627</a:t>
                      </a:r>
                    </a:p>
                  </a:txBody>
                  <a:tcPr marL="36576" marR="7620" marT="36576" marB="0"/>
                </a:tc>
                <a:tc>
                  <a:txBody>
                    <a:bodyPr/>
                    <a:lstStyle/>
                    <a:p>
                      <a:pPr algn="l" fontAlgn="t"/>
                      <a:r>
                        <a:rPr lang="en-US" sz="1600" b="1" i="0" u="none" strike="noStrike" dirty="0">
                          <a:solidFill>
                            <a:srgbClr val="000000"/>
                          </a:solidFill>
                          <a:effectLst/>
                          <a:latin typeface="Tw Cen MT" panose="020B0602020104020603" pitchFamily="34" charset="0"/>
                        </a:rPr>
                        <a:t>Creates new district use chart, revises definitions and land use regulations</a:t>
                      </a:r>
                    </a:p>
                  </a:txBody>
                  <a:tcPr marL="73152" marR="7620" marT="36576" marB="0"/>
                </a:tc>
                <a:extLst>
                  <a:ext uri="{0D108BD9-81ED-4DB2-BD59-A6C34878D82A}">
                    <a16:rowId xmlns:a16="http://schemas.microsoft.com/office/drawing/2014/main" val="3970132795"/>
                  </a:ext>
                </a:extLst>
              </a:tr>
            </a:tbl>
          </a:graphicData>
        </a:graphic>
      </p:graphicFrame>
    </p:spTree>
    <p:extLst>
      <p:ext uri="{BB962C8B-B14F-4D97-AF65-F5344CB8AC3E}">
        <p14:creationId xmlns:p14="http://schemas.microsoft.com/office/powerpoint/2010/main" val="2356180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633D4E-1B91-573B-2FC4-5D9041679929}"/>
              </a:ext>
            </a:extLst>
          </p:cNvPr>
          <p:cNvSpPr>
            <a:spLocks noGrp="1"/>
          </p:cNvSpPr>
          <p:nvPr>
            <p:ph type="title"/>
          </p:nvPr>
        </p:nvSpPr>
        <p:spPr>
          <a:xfrm>
            <a:off x="406400" y="365127"/>
            <a:ext cx="8391236" cy="650873"/>
          </a:xfrm>
        </p:spPr>
        <p:txBody>
          <a:bodyPr>
            <a:noAutofit/>
          </a:bodyPr>
          <a:lstStyle/>
          <a:p>
            <a:r>
              <a:rPr lang="en-US"/>
              <a:t>Leavenworth UGA Amendments</a:t>
            </a:r>
          </a:p>
        </p:txBody>
      </p:sp>
      <p:sp>
        <p:nvSpPr>
          <p:cNvPr id="6" name="Slide Number Placeholder 5">
            <a:extLst>
              <a:ext uri="{FF2B5EF4-FFF2-40B4-BE49-F238E27FC236}">
                <a16:creationId xmlns:a16="http://schemas.microsoft.com/office/drawing/2014/main" id="{4E68AA95-9101-4675-93C4-D7816A158179}"/>
              </a:ext>
            </a:extLst>
          </p:cNvPr>
          <p:cNvSpPr>
            <a:spLocks noGrp="1"/>
          </p:cNvSpPr>
          <p:nvPr>
            <p:ph type="sldNum" sz="quarter" idx="18"/>
          </p:nvPr>
        </p:nvSpPr>
        <p:spPr/>
        <p:txBody>
          <a:bodyPr/>
          <a:lstStyle/>
          <a:p>
            <a:fld id="{8D01B5B1-F022-4343-AD84-36B8A5D5A6D2}" type="slidenum">
              <a:rPr lang="en-US" smtClean="0"/>
              <a:pPr/>
              <a:t>9</a:t>
            </a:fld>
            <a:endParaRPr lang="en-US"/>
          </a:p>
        </p:txBody>
      </p:sp>
      <p:graphicFrame>
        <p:nvGraphicFramePr>
          <p:cNvPr id="14" name="Table 14">
            <a:extLst>
              <a:ext uri="{FF2B5EF4-FFF2-40B4-BE49-F238E27FC236}">
                <a16:creationId xmlns:a16="http://schemas.microsoft.com/office/drawing/2014/main" id="{92EFF8F1-AD69-B0F1-DD37-E3CC0A14FAB8}"/>
              </a:ext>
            </a:extLst>
          </p:cNvPr>
          <p:cNvGraphicFramePr>
            <a:graphicFrameLocks noGrp="1"/>
          </p:cNvGraphicFramePr>
          <p:nvPr/>
        </p:nvGraphicFramePr>
        <p:xfrm>
          <a:off x="2019046" y="1091380"/>
          <a:ext cx="8153909" cy="5112747"/>
        </p:xfrm>
        <a:graphic>
          <a:graphicData uri="http://schemas.openxmlformats.org/drawingml/2006/table">
            <a:tbl>
              <a:tblPr firstRow="1" bandRow="1">
                <a:tableStyleId>{5C22544A-7EE6-4342-B048-85BDC9FD1C3A}</a:tableStyleId>
              </a:tblPr>
              <a:tblGrid>
                <a:gridCol w="539938">
                  <a:extLst>
                    <a:ext uri="{9D8B030D-6E8A-4147-A177-3AD203B41FA5}">
                      <a16:colId xmlns:a16="http://schemas.microsoft.com/office/drawing/2014/main" val="1535464185"/>
                    </a:ext>
                  </a:extLst>
                </a:gridCol>
                <a:gridCol w="1061833">
                  <a:extLst>
                    <a:ext uri="{9D8B030D-6E8A-4147-A177-3AD203B41FA5}">
                      <a16:colId xmlns:a16="http://schemas.microsoft.com/office/drawing/2014/main" val="3851365454"/>
                    </a:ext>
                  </a:extLst>
                </a:gridCol>
                <a:gridCol w="6552138">
                  <a:extLst>
                    <a:ext uri="{9D8B030D-6E8A-4147-A177-3AD203B41FA5}">
                      <a16:colId xmlns:a16="http://schemas.microsoft.com/office/drawing/2014/main" val="2739971599"/>
                    </a:ext>
                  </a:extLst>
                </a:gridCol>
              </a:tblGrid>
              <a:tr h="310637">
                <a:tc>
                  <a:txBody>
                    <a:bodyPr/>
                    <a:lstStyle/>
                    <a:p>
                      <a:pPr algn="ctr" fontAlgn="t"/>
                      <a:r>
                        <a:rPr lang="en-US" sz="1600" b="1" i="0" u="none" strike="noStrike">
                          <a:solidFill>
                            <a:schemeClr val="bg1"/>
                          </a:solidFill>
                          <a:effectLst/>
                          <a:latin typeface="Tw Cen MT" panose="020B0602020104020603" pitchFamily="34" charset="0"/>
                        </a:rPr>
                        <a:t>Year</a:t>
                      </a:r>
                    </a:p>
                  </a:txBody>
                  <a:tcPr marL="36576" marR="7620" marT="7620" marB="0" anchor="ctr"/>
                </a:tc>
                <a:tc>
                  <a:txBody>
                    <a:bodyPr/>
                    <a:lstStyle/>
                    <a:p>
                      <a:pPr algn="ctr" fontAlgn="t"/>
                      <a:r>
                        <a:rPr lang="en-US" sz="1600" b="1" i="0" u="none" strike="noStrike">
                          <a:solidFill>
                            <a:schemeClr val="bg1"/>
                          </a:solidFill>
                          <a:effectLst/>
                          <a:latin typeface="Tw Cen MT" panose="020B0602020104020603" pitchFamily="34" charset="0"/>
                        </a:rPr>
                        <a:t>Ordinance</a:t>
                      </a:r>
                    </a:p>
                  </a:txBody>
                  <a:tcPr marL="36576" marR="7620" marT="7620" marB="0" anchor="ctr"/>
                </a:tc>
                <a:tc>
                  <a:txBody>
                    <a:bodyPr/>
                    <a:lstStyle/>
                    <a:p>
                      <a:pPr algn="l" fontAlgn="t"/>
                      <a:r>
                        <a:rPr lang="en-US" sz="1600" b="1" i="0" u="none" strike="noStrike">
                          <a:solidFill>
                            <a:schemeClr val="bg1"/>
                          </a:solidFill>
                          <a:effectLst/>
                          <a:latin typeface="Tw Cen MT" panose="020B0602020104020603" pitchFamily="34" charset="0"/>
                        </a:rPr>
                        <a:t>Description</a:t>
                      </a:r>
                    </a:p>
                  </a:txBody>
                  <a:tcPr marL="73152" marR="7620" marT="7620" marB="0" anchor="ctr"/>
                </a:tc>
                <a:extLst>
                  <a:ext uri="{0D108BD9-81ED-4DB2-BD59-A6C34878D82A}">
                    <a16:rowId xmlns:a16="http://schemas.microsoft.com/office/drawing/2014/main" val="3735992948"/>
                  </a:ext>
                </a:extLst>
              </a:tr>
              <a:tr h="3450336">
                <a:tc>
                  <a:txBody>
                    <a:bodyPr/>
                    <a:lstStyle/>
                    <a:p>
                      <a:pPr algn="ctr" fontAlgn="t"/>
                      <a:r>
                        <a:rPr lang="en-US" sz="1600" b="0" i="0" u="none" strike="noStrike">
                          <a:solidFill>
                            <a:srgbClr val="000000"/>
                          </a:solidFill>
                          <a:effectLst/>
                          <a:latin typeface="Tw Cen MT" panose="020B0602020104020603" pitchFamily="34" charset="0"/>
                        </a:rPr>
                        <a:t>2021</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1628</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Addresses code consistencies. Amends chapters about code interpretation and variances. Amends Supplementary Regulations regarding: </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Visibility obstructions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Fences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Accessory buildings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ADUs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Bed and Breakfast facilities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Duplexes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Building height limit exceptions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Home occupations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Major recreational equipment</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Unlicensed vehicles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Yard requirements</a:t>
                      </a:r>
                    </a:p>
                    <a:p>
                      <a:pPr marL="285750" indent="-285750" algn="l" fontAlgn="t">
                        <a:buFont typeface="Arial" panose="020B0604020202020204" pitchFamily="34" charset="0"/>
                        <a:buChar char="•"/>
                      </a:pPr>
                      <a:r>
                        <a:rPr lang="en-US" sz="1600" b="0" i="0" u="none" strike="noStrike">
                          <a:solidFill>
                            <a:srgbClr val="000000"/>
                          </a:solidFill>
                          <a:effectLst/>
                          <a:latin typeface="Tw Cen MT" panose="020B0602020104020603" pitchFamily="34" charset="0"/>
                        </a:rPr>
                        <a:t>Decks, patios and balconies</a:t>
                      </a:r>
                    </a:p>
                  </a:txBody>
                  <a:tcPr marL="73152" marR="7620" marT="36576" marB="0"/>
                </a:tc>
                <a:extLst>
                  <a:ext uri="{0D108BD9-81ED-4DB2-BD59-A6C34878D82A}">
                    <a16:rowId xmlns:a16="http://schemas.microsoft.com/office/drawing/2014/main" val="2319080183"/>
                  </a:ext>
                </a:extLst>
              </a:tr>
              <a:tr h="303262">
                <a:tc>
                  <a:txBody>
                    <a:bodyPr/>
                    <a:lstStyle/>
                    <a:p>
                      <a:pPr algn="ctr" fontAlgn="t"/>
                      <a:r>
                        <a:rPr lang="en-US" sz="1600" b="0" i="0" u="none" strike="noStrike">
                          <a:solidFill>
                            <a:srgbClr val="000000"/>
                          </a:solidFill>
                          <a:effectLst/>
                          <a:latin typeface="Tw Cen MT" panose="020B0602020104020603" pitchFamily="34" charset="0"/>
                        </a:rPr>
                        <a:t>2022</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1640</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Removes lot size requirement for duplexes</a:t>
                      </a:r>
                    </a:p>
                  </a:txBody>
                  <a:tcPr marL="73152" marR="7620" marT="36576" marB="0"/>
                </a:tc>
                <a:extLst>
                  <a:ext uri="{0D108BD9-81ED-4DB2-BD59-A6C34878D82A}">
                    <a16:rowId xmlns:a16="http://schemas.microsoft.com/office/drawing/2014/main" val="2748456560"/>
                  </a:ext>
                </a:extLst>
              </a:tr>
              <a:tr h="303262">
                <a:tc>
                  <a:txBody>
                    <a:bodyPr/>
                    <a:lstStyle/>
                    <a:p>
                      <a:pPr algn="ctr" fontAlgn="t"/>
                      <a:r>
                        <a:rPr lang="en-US" sz="1600" b="0" i="0" u="none" strike="noStrike">
                          <a:solidFill>
                            <a:srgbClr val="000000"/>
                          </a:solidFill>
                          <a:effectLst/>
                          <a:latin typeface="Tw Cen MT" panose="020B0602020104020603" pitchFamily="34" charset="0"/>
                        </a:rPr>
                        <a:t>2022</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1650</a:t>
                      </a:r>
                    </a:p>
                  </a:txBody>
                  <a:tcPr marL="36576" marR="7620" marT="36576" marB="0"/>
                </a:tc>
                <a:tc>
                  <a:txBody>
                    <a:bodyPr/>
                    <a:lstStyle/>
                    <a:p>
                      <a:pPr algn="l" fontAlgn="t"/>
                      <a:r>
                        <a:rPr lang="en-US" sz="1600" b="1" i="0" u="none" strike="noStrike">
                          <a:solidFill>
                            <a:srgbClr val="000000"/>
                          </a:solidFill>
                          <a:effectLst/>
                          <a:latin typeface="Tw Cen MT" panose="020B0602020104020603" pitchFamily="34" charset="0"/>
                        </a:rPr>
                        <a:t>Amends Comprehensive Plan with updated Land Capacity Analysis, and updates Land Use Designations map</a:t>
                      </a:r>
                    </a:p>
                  </a:txBody>
                  <a:tcPr marL="73152" marR="7620" marT="36576" marB="0"/>
                </a:tc>
                <a:extLst>
                  <a:ext uri="{0D108BD9-81ED-4DB2-BD59-A6C34878D82A}">
                    <a16:rowId xmlns:a16="http://schemas.microsoft.com/office/drawing/2014/main" val="2072828114"/>
                  </a:ext>
                </a:extLst>
              </a:tr>
              <a:tr h="303262">
                <a:tc>
                  <a:txBody>
                    <a:bodyPr/>
                    <a:lstStyle/>
                    <a:p>
                      <a:pPr algn="ctr" fontAlgn="t"/>
                      <a:r>
                        <a:rPr lang="en-US" sz="1600" b="0" i="0" u="none" strike="noStrike">
                          <a:solidFill>
                            <a:srgbClr val="000000"/>
                          </a:solidFill>
                          <a:effectLst/>
                          <a:latin typeface="Tw Cen MT" panose="020B0602020104020603" pitchFamily="34" charset="0"/>
                        </a:rPr>
                        <a:t>2022</a:t>
                      </a:r>
                    </a:p>
                  </a:txBody>
                  <a:tcPr marL="36576" marR="7620" marT="36576" marB="0"/>
                </a:tc>
                <a:tc>
                  <a:txBody>
                    <a:bodyPr/>
                    <a:lstStyle/>
                    <a:p>
                      <a:pPr algn="ctr" fontAlgn="t"/>
                      <a:r>
                        <a:rPr lang="en-US" sz="1600" b="0" i="0" u="none" strike="noStrike">
                          <a:solidFill>
                            <a:srgbClr val="000000"/>
                          </a:solidFill>
                          <a:effectLst/>
                          <a:latin typeface="Tw Cen MT" panose="020B0602020104020603" pitchFamily="34" charset="0"/>
                        </a:rPr>
                        <a:t>1651</a:t>
                      </a:r>
                    </a:p>
                  </a:txBody>
                  <a:tcPr marL="36576" marR="7620" marT="36576" marB="0"/>
                </a:tc>
                <a:tc>
                  <a:txBody>
                    <a:bodyPr/>
                    <a:lstStyle/>
                    <a:p>
                      <a:pPr algn="l" fontAlgn="t"/>
                      <a:r>
                        <a:rPr lang="en-US" sz="1600" b="1" i="0" u="none" strike="noStrike" dirty="0">
                          <a:solidFill>
                            <a:srgbClr val="000000"/>
                          </a:solidFill>
                          <a:effectLst/>
                          <a:latin typeface="Tw Cen MT" panose="020B0602020104020603" pitchFamily="34" charset="0"/>
                        </a:rPr>
                        <a:t>Removes RL10 and RL12 zoning districts and replaces them with new R8 district, updates District Use chart and official zoning map</a:t>
                      </a:r>
                    </a:p>
                  </a:txBody>
                  <a:tcPr marL="73152" marR="7620" marT="36576" marB="0"/>
                </a:tc>
                <a:extLst>
                  <a:ext uri="{0D108BD9-81ED-4DB2-BD59-A6C34878D82A}">
                    <a16:rowId xmlns:a16="http://schemas.microsoft.com/office/drawing/2014/main" val="2775156928"/>
                  </a:ext>
                </a:extLst>
              </a:tr>
            </a:tbl>
          </a:graphicData>
        </a:graphic>
      </p:graphicFrame>
    </p:spTree>
    <p:extLst>
      <p:ext uri="{BB962C8B-B14F-4D97-AF65-F5344CB8AC3E}">
        <p14:creationId xmlns:p14="http://schemas.microsoft.com/office/powerpoint/2010/main" val="1414772942"/>
      </p:ext>
    </p:extLst>
  </p:cSld>
  <p:clrMapOvr>
    <a:masterClrMapping/>
  </p:clrMapOvr>
</p:sld>
</file>

<file path=ppt/theme/theme1.xml><?xml version="1.0" encoding="utf-8"?>
<a:theme xmlns:a="http://schemas.openxmlformats.org/drawingml/2006/main" name="Office Theme">
  <a:themeElements>
    <a:clrScheme name="BERK_2016">
      <a:dk1>
        <a:srgbClr val="000000"/>
      </a:dk1>
      <a:lt1>
        <a:srgbClr val="FFFFFF"/>
      </a:lt1>
      <a:dk2>
        <a:srgbClr val="3B8A75"/>
      </a:dk2>
      <a:lt2>
        <a:srgbClr val="C1CDC7"/>
      </a:lt2>
      <a:accent1>
        <a:srgbClr val="3F6075"/>
      </a:accent1>
      <a:accent2>
        <a:srgbClr val="28A5BC"/>
      </a:accent2>
      <a:accent3>
        <a:srgbClr val="E04626"/>
      </a:accent3>
      <a:accent4>
        <a:srgbClr val="F4A251"/>
      </a:accent4>
      <a:accent5>
        <a:srgbClr val="658637"/>
      </a:accent5>
      <a:accent6>
        <a:srgbClr val="542A44"/>
      </a:accent6>
      <a:hlink>
        <a:srgbClr val="0070C0"/>
      </a:hlink>
      <a:folHlink>
        <a:srgbClr val="4F213A"/>
      </a:folHlink>
    </a:clrScheme>
    <a:fontScheme name="BERK2022">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C154CC510E1744B36ED2BFD616B839" ma:contentTypeVersion="12" ma:contentTypeDescription="Create a new document." ma:contentTypeScope="" ma:versionID="f9d1d038301925a42f7f950ceebba6e8">
  <xsd:schema xmlns:xsd="http://www.w3.org/2001/XMLSchema" xmlns:xs="http://www.w3.org/2001/XMLSchema" xmlns:p="http://schemas.microsoft.com/office/2006/metadata/properties" xmlns:ns2="32f7b55f-e88a-4170-8a96-ad06b716bcc8" xmlns:ns3="830b80ff-3692-41c8-80c9-56316f026a79" targetNamespace="http://schemas.microsoft.com/office/2006/metadata/properties" ma:root="true" ma:fieldsID="38e7b709e9564678a5709e2e73d80c41" ns2:_="" ns3:_="">
    <xsd:import namespace="32f7b55f-e88a-4170-8a96-ad06b716bcc8"/>
    <xsd:import namespace="830b80ff-3692-41c8-80c9-56316f026a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f7b55f-e88a-4170-8a96-ad06b716bc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d55cc88-8759-4377-a5fa-cb97cd7d2a9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0b80ff-3692-41c8-80c9-56316f026a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a29c1df-a0a7-4ee1-9a88-bdb87919c5bd}" ma:internalName="TaxCatchAll" ma:showField="CatchAllData" ma:web="830b80ff-3692-41c8-80c9-56316f026a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0b80ff-3692-41c8-80c9-56316f026a79" xsi:nil="true"/>
    <lcf76f155ced4ddcb4097134ff3c332f xmlns="32f7b55f-e88a-4170-8a96-ad06b716bc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99BB25-72CF-465C-B3CF-31DD8EA5D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f7b55f-e88a-4170-8a96-ad06b716bcc8"/>
    <ds:schemaRef ds:uri="830b80ff-3692-41c8-80c9-56316f026a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554826-13F3-4291-872A-32338FF360B1}">
  <ds:schemaRefs>
    <ds:schemaRef ds:uri="http://schemas.microsoft.com/sharepoint/v3/contenttype/forms"/>
  </ds:schemaRefs>
</ds:datastoreItem>
</file>

<file path=customXml/itemProps3.xml><?xml version="1.0" encoding="utf-8"?>
<ds:datastoreItem xmlns:ds="http://schemas.openxmlformats.org/officeDocument/2006/customXml" ds:itemID="{F621D572-00D6-41C5-A2A4-E76A9669BA40}">
  <ds:schemaRefs>
    <ds:schemaRef ds:uri="http://purl.org/dc/elements/1.1/"/>
    <ds:schemaRef ds:uri="http://schemas.microsoft.com/office/2006/metadata/properties"/>
    <ds:schemaRef ds:uri="830b80ff-3692-41c8-80c9-56316f026a79"/>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32f7b55f-e88a-4170-8a96-ad06b716bcc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109</TotalTime>
  <Words>3269</Words>
  <Application>Microsoft Office PowerPoint</Application>
  <PresentationFormat>Widescreen</PresentationFormat>
  <Paragraphs>465</Paragraphs>
  <Slides>44</Slides>
  <Notes>20</Notes>
  <HiddenSlides>18</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-apple-system</vt:lpstr>
      <vt:lpstr>Arial</vt:lpstr>
      <vt:lpstr>Avenir Next LT Pro</vt:lpstr>
      <vt:lpstr>Calibri</vt:lpstr>
      <vt:lpstr>Times</vt:lpstr>
      <vt:lpstr>Times New Roman</vt:lpstr>
      <vt:lpstr>Tw Cen MT</vt:lpstr>
      <vt:lpstr>Wingdings</vt:lpstr>
      <vt:lpstr>Wingdings 2</vt:lpstr>
      <vt:lpstr>Office Theme</vt:lpstr>
      <vt:lpstr>Proposals</vt:lpstr>
      <vt:lpstr>Business Incubator</vt:lpstr>
      <vt:lpstr>Business Incubator</vt:lpstr>
      <vt:lpstr>Business Incubator</vt:lpstr>
      <vt:lpstr>Business Incubator</vt:lpstr>
      <vt:lpstr>ZTA 22-420 / CTA 22-421 Business Incubator   Planning Commission recommendation: APPROVE</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Leavenworth UGA Amendments</vt:lpstr>
      <vt:lpstr>ZTA 22-419  Leavenworth Urban Growth Area Amendments   Planning Commission recommendation: APPROVE, with the exception of removing reference to 18.42.030  in City of Leavenworth Ord #1654</vt:lpstr>
      <vt:lpstr>Next Steps</vt:lpstr>
      <vt:lpstr>Appendix</vt:lpstr>
      <vt:lpstr>Business Incubator</vt:lpstr>
      <vt:lpstr>Process Updates</vt:lpstr>
      <vt:lpstr>Draft Proposals from 2022 Docket</vt:lpstr>
      <vt:lpstr>CPA 22-089: RR2.5 to RW (Chelan/Manson area) </vt:lpstr>
      <vt:lpstr>CPA 22-089: RR2.5 to RW  (Chelan/Manson area)   Planning Commission recommendation: APPROVE with correction to parcel number and PID </vt:lpstr>
      <vt:lpstr>CPA 22-105: RR5 to RR2.5  (Chelan area)</vt:lpstr>
      <vt:lpstr>CPA 22-105: RR5 to RR2.5  (Chelan area)  Planning Commission recommendation: APPROVE </vt:lpstr>
      <vt:lpstr>CPA 22-106: RR5 to RR2.5 (Plain/Lake Wenatchee area)</vt:lpstr>
      <vt:lpstr>CPA 22-106: RR5 to RR2.5  (Plain/Lake Wenatchee area)  Planning Commission recommendation: APPROVE</vt:lpstr>
      <vt:lpstr>CPA 22-107: RR10 &amp; RR2.5 to RR2.5 (Leavenworth area)</vt:lpstr>
      <vt:lpstr>CPA 22-107: RR10 &amp; RR2.5 to RR2.5  (Leavenworth area)  Planning Commission recommendation: APPROVE</vt:lpstr>
      <vt:lpstr>CIP Annual Update</vt:lpstr>
      <vt:lpstr>CIP Annual Update: Project List</vt:lpstr>
      <vt:lpstr>CIP Annual Update: Project List</vt:lpstr>
      <vt:lpstr>CIP Annual Update: Project List</vt:lpstr>
      <vt:lpstr>CIP Annual Update: Project List</vt:lpstr>
      <vt:lpstr>CIP Annual Update  Planning Commission recommendation: APPROVE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Stefanie Hindmarch</dc:creator>
  <cp:lastModifiedBy>Deanna WalterCD</cp:lastModifiedBy>
  <cp:revision>1</cp:revision>
  <dcterms:created xsi:type="dcterms:W3CDTF">2022-08-29T22:35:51Z</dcterms:created>
  <dcterms:modified xsi:type="dcterms:W3CDTF">2023-01-25T22:42:49Z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0x010100DBC154CC510E1744B36ED2BFD616B839</vt:lpwstr>
  </property>
  <property fmtid="{D5CDD505-2E9C-101B-9397-08002B2CF9AE}" pid="3" name="MediaServiceImageTags">
    <vt:lpwstr/>
  </property>
</Properties>
</file>