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66" r:id="rId5"/>
    <p:sldId id="312" r:id="rId6"/>
    <p:sldId id="314" r:id="rId7"/>
    <p:sldId id="315" r:id="rId8"/>
    <p:sldId id="359" r:id="rId9"/>
    <p:sldId id="321" r:id="rId10"/>
    <p:sldId id="324" r:id="rId11"/>
    <p:sldId id="310" r:id="rId12"/>
    <p:sldId id="370" r:id="rId13"/>
    <p:sldId id="385" r:id="rId14"/>
    <p:sldId id="388" r:id="rId15"/>
    <p:sldId id="386" r:id="rId16"/>
    <p:sldId id="389" r:id="rId17"/>
    <p:sldId id="276" r:id="rId1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 userDrawn="1">
          <p15:clr>
            <a:srgbClr val="A4A3A4"/>
          </p15:clr>
        </p15:guide>
        <p15:guide id="2" pos="2152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 autoAdjust="0"/>
    <p:restoredTop sz="96433" autoAdjust="0"/>
  </p:normalViewPr>
  <p:slideViewPr>
    <p:cSldViewPr>
      <p:cViewPr varScale="1">
        <p:scale>
          <a:sx n="87" d="100"/>
          <a:sy n="87" d="100"/>
        </p:scale>
        <p:origin x="54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074" y="43"/>
      </p:cViewPr>
      <p:guideLst>
        <p:guide orient="horz" pos="2871"/>
        <p:guide pos="2152"/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97" cy="465614"/>
          </a:xfrm>
          <a:prstGeom prst="rect">
            <a:avLst/>
          </a:prstGeom>
        </p:spPr>
        <p:txBody>
          <a:bodyPr vert="horz" lIns="90485" tIns="45243" rIns="90485" bIns="45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511" y="0"/>
            <a:ext cx="3044197" cy="465614"/>
          </a:xfrm>
          <a:prstGeom prst="rect">
            <a:avLst/>
          </a:prstGeom>
        </p:spPr>
        <p:txBody>
          <a:bodyPr vert="horz" lIns="90485" tIns="45243" rIns="90485" bIns="45243" rtlCol="0"/>
          <a:lstStyle>
            <a:lvl1pPr algn="r">
              <a:defRPr sz="1200"/>
            </a:lvl1pPr>
          </a:lstStyle>
          <a:p>
            <a:fld id="{219FA628-9CB4-42FD-814B-67F8AC55393F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89"/>
            <a:ext cx="3044197" cy="465614"/>
          </a:xfrm>
          <a:prstGeom prst="rect">
            <a:avLst/>
          </a:prstGeom>
        </p:spPr>
        <p:txBody>
          <a:bodyPr vert="horz" lIns="90485" tIns="45243" rIns="90485" bIns="45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511" y="8845089"/>
            <a:ext cx="3044197" cy="465614"/>
          </a:xfrm>
          <a:prstGeom prst="rect">
            <a:avLst/>
          </a:prstGeom>
        </p:spPr>
        <p:txBody>
          <a:bodyPr vert="horz" lIns="90485" tIns="45243" rIns="90485" bIns="45243" rtlCol="0" anchor="b"/>
          <a:lstStyle>
            <a:lvl1pPr algn="r">
              <a:defRPr sz="1200"/>
            </a:lvl1pPr>
          </a:lstStyle>
          <a:p>
            <a:fld id="{39B751D0-2A38-4DAD-A3D3-C9C819738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C026E4F9-5789-44F6-BA4E-E3DB418B577E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6" rIns="93354" bIns="46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6" rIns="93354" bIns="466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F91204EC-443A-4684-8661-345A581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463" indent="-27594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791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5306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823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8337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9854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1370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2886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8F147A-A06E-4E04-B1FF-3756BA1A1757}" type="slidenum">
              <a:rPr lang="en-US" smtClean="0">
                <a:cs typeface="Arial" pitchFamily="34" charset="0"/>
              </a:rPr>
              <a:pPr/>
              <a:t>2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2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368703-7A59-40CE-A2AD-EB1BD2B3F44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846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744C2-EEAB-4F1D-8656-6C2F29C32D4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87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744C2-EEAB-4F1D-8656-6C2F29C32D4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69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744C2-EEAB-4F1D-8656-6C2F29C32D4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382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701E30-2973-4988-9605-7030C0817104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70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A87633-0645-434D-B57E-1085966F8F3E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72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463" indent="-27594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791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5306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823" indent="-2207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8337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9854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1370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2886" indent="-220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8F147A-A06E-4E04-B1FF-3756BA1A1757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6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744C2-EEAB-4F1D-8656-6C2F29C32D4C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718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27B1E1-27C8-454C-9F69-CFAA3FE1817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http://static1.squarespace.com/static/533203c6e4b00ce9525a703e/t/5616ea7ce4b03a60350065da/1444342396535/Transportation2040_RTP_Final_LowRes.pdf</a:t>
            </a:r>
          </a:p>
        </p:txBody>
      </p:sp>
    </p:spTree>
    <p:extLst>
      <p:ext uri="{BB962C8B-B14F-4D97-AF65-F5344CB8AC3E}">
        <p14:creationId xmlns:p14="http://schemas.microsoft.com/office/powerpoint/2010/main" val="189544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F903E1-EB1B-4A40-A546-8D45E5EC536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63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http://3.bp.blogspot.com/-1vrVfSjT2OY/T-d-teGf3WI/AAAAAAAAH9A/qmVEnS5N6Os/s1600/Snapshot%252839%2529.bmp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F6C029-547C-462B-A4F6-3D665886A257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49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https://maplessadventures.files.wordpress.com/2012/10/img_9997.jpg</a:t>
            </a:r>
          </a:p>
          <a:p>
            <a:r>
              <a:rPr lang="en-US" dirty="0" smtClean="0"/>
              <a:t>http://www.leavenworth.org/files/styles/large/public/DSC_7550.jpg?itok=9DbHHycJ</a:t>
            </a:r>
          </a:p>
          <a:p>
            <a:r>
              <a:rPr lang="en-US" dirty="0" smtClean="0"/>
              <a:t>http://www.columbian.com/wp-content/uploads/2015/08/Outdoors_Chelan_Lakeshore2.jpg</a:t>
            </a:r>
          </a:p>
          <a:p>
            <a:r>
              <a:rPr lang="en-US" dirty="0" smtClean="0"/>
              <a:t>http://www.icicle.tv/wp-content/uploads/2015/05/maifest-61.jpg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596A31-2407-4CC8-9804-D9DCD1969E1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95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499" indent="-2917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920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688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0457" indent="-2333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7225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993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076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7530" indent="-2333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FE8461-666F-4265-B4EC-DDC2BE20FFA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2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FFFE8C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7448"/>
            <a:ext cx="9144000" cy="10637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47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905000"/>
            <a:ext cx="9143999" cy="457200"/>
          </a:xfrm>
          <a:prstGeom prst="rect">
            <a:avLst/>
          </a:prstGeom>
        </p:spPr>
        <p:txBody>
          <a:bodyPr lIns="118872" tIns="0" rIns="45720" bIns="0"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19" y="5901397"/>
            <a:ext cx="1435762" cy="24560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3600" b="1" cap="none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D3E9-F13F-4636-9D33-68437F7D38A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50AB-34BE-4A41-9FC2-855D096C15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267200" cy="4623816"/>
          </a:xfrm>
          <a:prstGeom prst="rect">
            <a:avLst/>
          </a:prstGeom>
        </p:spPr>
        <p:txBody>
          <a:bodyPr lIns="9144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67200" cy="46238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D3E9-F13F-4636-9D33-68437F7D38A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D3E9-F13F-4636-9D33-68437F7D38A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5105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11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D3E9-F13F-4636-9D33-68437F7D38A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50AB-34BE-4A41-9FC2-855D096C15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 descr="Untitled-1.jpg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7BD3E9-F13F-4636-9D33-68437F7D38A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DF50AB-34BE-4A41-9FC2-855D096C151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98111" y="6439929"/>
            <a:ext cx="945889" cy="41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5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tx2">
            <a:lumMod val="75000"/>
          </a:schemeClr>
        </a:buClr>
        <a:buSzPct val="80000"/>
        <a:buFont typeface="Wingdings" pitchFamily="2" charset="2"/>
        <a:buChar char="§"/>
        <a:defRPr kumimoji="0" sz="28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75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Chelan County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Transportation Element Update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133600"/>
            <a:ext cx="9143999" cy="457200"/>
          </a:xfrm>
        </p:spPr>
        <p:txBody>
          <a:bodyPr/>
          <a:lstStyle/>
          <a:p>
            <a:r>
              <a:rPr lang="en-US" dirty="0" smtClean="0"/>
              <a:t>Staff Workshop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63" y="2590800"/>
            <a:ext cx="4655469" cy="20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Quality of Service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97" y="3962400"/>
            <a:ext cx="8715103" cy="2340723"/>
            <a:chOff x="0" y="3124200"/>
            <a:chExt cx="9144000" cy="259967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52400" y="3124200"/>
              <a:ext cx="8829675" cy="1954213"/>
              <a:chOff x="179388" y="2395538"/>
              <a:chExt cx="12341225" cy="2676525"/>
            </a:xfrm>
          </p:grpSpPr>
          <p:pic>
            <p:nvPicPr>
              <p:cNvPr id="27" name="Picture 2" descr="P:\50086\001\Documents\3 Concepts for Change\LSL_images\LOS_by mode_summary2-0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1988" y="2395538"/>
                <a:ext cx="2968625" cy="267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 descr="P:\50086\001\Documents\3 Concepts for Change\LSL_images\LOS_by mode_summary2-0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7788" y="2401888"/>
                <a:ext cx="2968625" cy="266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" descr="P:\50086\001\Documents\3 Concepts for Change\LSL_images\LOS_by mode_summary2-0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188" y="2395538"/>
                <a:ext cx="2968625" cy="267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" descr="P:\50086\001\Documents\3 Concepts for Change\LSL_images\LOS_by mode_summary2-0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8" y="2395538"/>
                <a:ext cx="2968625" cy="267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0" y="5200650"/>
              <a:ext cx="9144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alibri" pitchFamily="34" charset="0"/>
                  <a:cs typeface="Calibri" pitchFamily="34" charset="0"/>
                </a:rPr>
                <a:t>Balance and prioritize design to meet street’s purpose</a:t>
              </a:r>
            </a:p>
          </p:txBody>
        </p:sp>
      </p:grpSp>
      <p:pic>
        <p:nvPicPr>
          <p:cNvPr id="1026" name="Picture 2" descr="http://www.columbian.com/wp-content/uploads/2015/08/Outdoors_Chelan_Lakeshor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06" y="1940241"/>
            <a:ext cx="2189739" cy="16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292" y="1935928"/>
            <a:ext cx="2140786" cy="1617055"/>
          </a:xfrm>
          <a:prstGeom prst="rect">
            <a:avLst/>
          </a:prstGeom>
        </p:spPr>
      </p:pic>
      <p:pic>
        <p:nvPicPr>
          <p:cNvPr id="1028" name="Picture 4" descr="http://www.icicle.tv/wp-content/uploads/2015/05/maifest-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74" y="1935928"/>
            <a:ext cx="2158404" cy="16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plessadventures.files.wordpress.com/2012/10/img_999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/>
          <a:stretch/>
        </p:blipFill>
        <p:spPr bwMode="auto">
          <a:xfrm>
            <a:off x="152400" y="1935928"/>
            <a:ext cx="2042349" cy="1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0" y="5791200"/>
            <a:ext cx="1143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Balanced, layered multimodal networks that serve pedestrians, bicyclists, transit riders, motorists, and freight/goods movement.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2" descr="N:\Marketing\Graphics Resources\Generic_Images_for_Proposals\layered_modes_ITE_rev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3" y="1173249"/>
            <a:ext cx="3220538" cy="5717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Networks, </a:t>
            </a:r>
            <a:br>
              <a:rPr lang="en-US" dirty="0" smtClean="0"/>
            </a:br>
            <a:r>
              <a:rPr lang="en-US" dirty="0" smtClean="0"/>
              <a:t>Rather than Complete Streets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886200" cy="32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Quality of Service</a:t>
            </a:r>
          </a:p>
        </p:txBody>
      </p:sp>
      <p:pic>
        <p:nvPicPr>
          <p:cNvPr id="6" name="Picture 13" descr="U:\Professional Societies\Planning Urban Roadway Systems RP\2012 Final\Street_Typologies_IT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9" y="1774825"/>
            <a:ext cx="7610321" cy="46259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98120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Commuter/Mobility Corridor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8288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Community Core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8288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Local Street</a:t>
            </a:r>
          </a:p>
        </p:txBody>
      </p:sp>
    </p:spTree>
    <p:extLst>
      <p:ext uri="{BB962C8B-B14F-4D97-AF65-F5344CB8AC3E}">
        <p14:creationId xmlns:p14="http://schemas.microsoft.com/office/powerpoint/2010/main" val="25703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10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dirty="0"/>
              <a:t>Overall system – </a:t>
            </a:r>
            <a:r>
              <a:rPr lang="en-US" sz="1700" b="0" dirty="0"/>
              <a:t>provide a safe, convenient, and economically functional multimodal system</a:t>
            </a:r>
          </a:p>
          <a:p>
            <a:pPr lvl="0"/>
            <a:r>
              <a:rPr lang="en-US" sz="1700" dirty="0"/>
              <a:t>Coordination and consistency – </a:t>
            </a:r>
            <a:r>
              <a:rPr lang="en-US" sz="1700" b="0" dirty="0"/>
              <a:t>collaborative with local, regional, and state agencies, as well as with the public</a:t>
            </a:r>
          </a:p>
          <a:p>
            <a:pPr lvl="0"/>
            <a:r>
              <a:rPr lang="en-US" sz="1700" dirty="0"/>
              <a:t>Roadway system – </a:t>
            </a:r>
            <a:r>
              <a:rPr lang="en-US" sz="1700" b="0" dirty="0"/>
              <a:t>establish an efficient, safe, and environmentally sensitive road system that supports desired development</a:t>
            </a:r>
          </a:p>
          <a:p>
            <a:pPr lvl="0"/>
            <a:r>
              <a:rPr lang="en-US" sz="1700" dirty="0"/>
              <a:t>Air transportation – </a:t>
            </a:r>
            <a:r>
              <a:rPr lang="en-US" sz="1700" b="0" dirty="0"/>
              <a:t>maintain transportation connections with airports and small air facilities</a:t>
            </a:r>
          </a:p>
          <a:p>
            <a:pPr lvl="0"/>
            <a:r>
              <a:rPr lang="en-US" sz="1700" dirty="0"/>
              <a:t>Rail transportation – </a:t>
            </a:r>
            <a:r>
              <a:rPr lang="en-US" sz="1700" b="0" dirty="0"/>
              <a:t>maintain and expand rail service</a:t>
            </a:r>
          </a:p>
          <a:p>
            <a:pPr lvl="0"/>
            <a:r>
              <a:rPr lang="en-US" sz="1700" dirty="0"/>
              <a:t>Freight and goods – </a:t>
            </a:r>
            <a:r>
              <a:rPr lang="en-US" sz="1700" b="0" dirty="0" smtClean="0"/>
              <a:t>promote efficient movement of freight and goods countywide</a:t>
            </a:r>
            <a:endParaRPr lang="en-US" sz="1700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700" dirty="0"/>
              <a:t>Non-motorized transportation – </a:t>
            </a:r>
            <a:r>
              <a:rPr lang="en-US" sz="2700" b="0" dirty="0"/>
              <a:t>promote safe and efficient system </a:t>
            </a:r>
            <a:r>
              <a:rPr lang="en-US" sz="2700" b="0" dirty="0" smtClean="0"/>
              <a:t>of non-motorized facilities</a:t>
            </a:r>
            <a:endParaRPr lang="en-US" sz="2700" b="0" dirty="0"/>
          </a:p>
          <a:p>
            <a:pPr lvl="0"/>
            <a:r>
              <a:rPr lang="en-US" sz="2700" dirty="0"/>
              <a:t>Transit and Travel Demand Management – </a:t>
            </a:r>
            <a:r>
              <a:rPr lang="en-US" sz="2700" b="0" dirty="0"/>
              <a:t>enhance transit services and implement TDM strategies to improve capacity of the transportation system</a:t>
            </a:r>
          </a:p>
          <a:p>
            <a:pPr lvl="0"/>
            <a:r>
              <a:rPr lang="en-US" sz="2700" dirty="0"/>
              <a:t>Economic development – </a:t>
            </a:r>
            <a:r>
              <a:rPr lang="en-US" sz="2700" b="0" dirty="0"/>
              <a:t>build transportation that supports tourism and recreation as well as business and employment</a:t>
            </a:r>
          </a:p>
          <a:p>
            <a:pPr lvl="0"/>
            <a:r>
              <a:rPr lang="en-US" sz="2700" dirty="0"/>
              <a:t>Coordination with land use – </a:t>
            </a:r>
            <a:r>
              <a:rPr lang="en-US" sz="2700" b="0" dirty="0" smtClean="0"/>
              <a:t>establish land </a:t>
            </a:r>
            <a:r>
              <a:rPr lang="en-US" sz="2700" b="0" dirty="0"/>
              <a:t>use </a:t>
            </a:r>
            <a:r>
              <a:rPr lang="en-US" sz="2700" b="0" dirty="0" smtClean="0"/>
              <a:t>policies</a:t>
            </a:r>
            <a:r>
              <a:rPr lang="en-US" sz="2700" b="0" dirty="0"/>
              <a:t>, regulations, and </a:t>
            </a:r>
            <a:r>
              <a:rPr lang="en-US" sz="2700" b="0" dirty="0" smtClean="0"/>
              <a:t>designs that enhance the transportation system</a:t>
            </a:r>
            <a:endParaRPr lang="en-US" sz="2700" b="0" dirty="0"/>
          </a:p>
          <a:p>
            <a:pPr lvl="0"/>
            <a:r>
              <a:rPr lang="en-US" sz="2700" dirty="0"/>
              <a:t>Environment and energy – </a:t>
            </a:r>
            <a:r>
              <a:rPr lang="en-US" sz="2700" b="0" dirty="0" smtClean="0"/>
              <a:t>provide transportation facilities and services that are energy efficient and minimize adverse environmental impacts</a:t>
            </a:r>
            <a:endParaRPr lang="en-US" sz="2700" b="0" dirty="0"/>
          </a:p>
          <a:p>
            <a:pPr lvl="0"/>
            <a:r>
              <a:rPr lang="en-US" sz="2700" dirty="0"/>
              <a:t>Implementation and funding – </a:t>
            </a:r>
            <a:r>
              <a:rPr lang="en-US" sz="2700" b="0" dirty="0" smtClean="0"/>
              <a:t>develop an approach to prioritize and implement the transportation system over the next 20 years</a:t>
            </a:r>
            <a:endParaRPr lang="en-US" sz="2700" b="0" dirty="0"/>
          </a:p>
          <a:p>
            <a:endParaRPr lang="en-US" dirty="0"/>
          </a:p>
        </p:txBody>
      </p:sp>
      <p:sp>
        <p:nvSpPr>
          <p:cNvPr id="317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Transportation Element’s Goals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114800" y="1600200"/>
            <a:ext cx="43434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  <a:defRPr kumimoji="0"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2049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</a:t>
            </a:r>
            <a:r>
              <a:rPr lang="en-US" dirty="0" smtClean="0"/>
              <a:t> </a:t>
            </a:r>
            <a:r>
              <a:rPr lang="en-US" dirty="0" smtClean="0"/>
              <a:t>Goals for this Update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114800" y="1600200"/>
            <a:ext cx="43434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  <a:defRPr kumimoji="0"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423"/>
          <a:stretch/>
        </p:blipFill>
        <p:spPr>
          <a:xfrm>
            <a:off x="203020" y="2054575"/>
            <a:ext cx="6077618" cy="419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38" y="1828800"/>
            <a:ext cx="3399134" cy="55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10"/>
          <p:cNvSpPr>
            <a:spLocks noGrp="1"/>
          </p:cNvSpPr>
          <p:nvPr>
            <p:ph type="body" sz="half" idx="1"/>
          </p:nvPr>
        </p:nvSpPr>
        <p:spPr>
          <a:xfrm>
            <a:off x="4724400" y="1600200"/>
            <a:ext cx="4343400" cy="5105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  <a:defRPr/>
            </a:pPr>
            <a:r>
              <a:rPr lang="en-US" sz="2000" dirty="0" smtClean="0"/>
              <a:t>Existing Goals</a:t>
            </a:r>
            <a:endParaRPr lang="en-US" sz="2000" dirty="0" smtClean="0"/>
          </a:p>
          <a:p>
            <a:pPr lvl="1"/>
            <a:r>
              <a:rPr lang="en-US" sz="2000" dirty="0" smtClean="0"/>
              <a:t>Overall System</a:t>
            </a:r>
          </a:p>
          <a:p>
            <a:pPr lvl="1"/>
            <a:r>
              <a:rPr lang="en-US" sz="2000" dirty="0" smtClean="0"/>
              <a:t>Roadway System</a:t>
            </a:r>
          </a:p>
          <a:p>
            <a:pPr lvl="1"/>
            <a:r>
              <a:rPr lang="en-US" sz="2000" dirty="0" smtClean="0"/>
              <a:t>Air Transportation</a:t>
            </a:r>
          </a:p>
          <a:p>
            <a:pPr lvl="1"/>
            <a:r>
              <a:rPr lang="en-US" sz="2000" dirty="0" smtClean="0"/>
              <a:t>Rail Transportation</a:t>
            </a:r>
          </a:p>
          <a:p>
            <a:pPr lvl="1"/>
            <a:r>
              <a:rPr lang="en-US" sz="2000" dirty="0" smtClean="0"/>
              <a:t>Freight and Goods</a:t>
            </a:r>
          </a:p>
          <a:p>
            <a:pPr lvl="1"/>
            <a:r>
              <a:rPr lang="en-US" sz="2000" dirty="0" smtClean="0"/>
              <a:t>Non-Motorized Transportation</a:t>
            </a:r>
          </a:p>
          <a:p>
            <a:pPr lvl="1"/>
            <a:r>
              <a:rPr lang="en-US" sz="2000" dirty="0" smtClean="0"/>
              <a:t>Transit and Travel Demand Management</a:t>
            </a:r>
          </a:p>
          <a:p>
            <a:pPr lvl="1"/>
            <a:r>
              <a:rPr lang="en-US" sz="2000" dirty="0" smtClean="0"/>
              <a:t>Economic Development</a:t>
            </a:r>
          </a:p>
          <a:p>
            <a:pPr lvl="1"/>
            <a:r>
              <a:rPr lang="en-US" sz="2000" dirty="0" smtClean="0"/>
              <a:t>Coordination with Land Use</a:t>
            </a:r>
          </a:p>
          <a:p>
            <a:pPr lvl="1"/>
            <a:r>
              <a:rPr lang="en-US" sz="2000" dirty="0" smtClean="0"/>
              <a:t>Environment and Energy</a:t>
            </a:r>
          </a:p>
          <a:p>
            <a:pPr lvl="1"/>
            <a:r>
              <a:rPr lang="en-US" sz="2000" dirty="0" smtClean="0"/>
              <a:t>Implementation and Funding</a:t>
            </a:r>
          </a:p>
          <a:p>
            <a:pPr lvl="1"/>
            <a:r>
              <a:rPr lang="en-US" sz="2000" dirty="0"/>
              <a:t>Coordination and </a:t>
            </a:r>
            <a:r>
              <a:rPr lang="en-US" sz="2000" dirty="0" smtClean="0"/>
              <a:t>Consistency</a:t>
            </a:r>
            <a:endParaRPr lang="en-US" sz="2000" dirty="0"/>
          </a:p>
        </p:txBody>
      </p:sp>
      <p:sp>
        <p:nvSpPr>
          <p:cNvPr id="317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Goals in Context</a:t>
            </a:r>
            <a:endParaRPr lang="en-US" dirty="0" smtClean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76200" y="1600200"/>
            <a:ext cx="43434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  <a:defRPr kumimoji="0"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  <a:defRPr/>
            </a:pPr>
            <a:r>
              <a:rPr lang="en-US" sz="2000" dirty="0" smtClean="0"/>
              <a:t>Proposed Goals</a:t>
            </a:r>
            <a:endParaRPr lang="en-US" sz="2000" dirty="0" smtClean="0"/>
          </a:p>
          <a:p>
            <a:pPr lvl="1"/>
            <a:r>
              <a:rPr lang="en-US" sz="2000" dirty="0" smtClean="0"/>
              <a:t>Maintain What We Have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Provide a Safe System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/>
              <a:t>Support Land </a:t>
            </a:r>
            <a:r>
              <a:rPr lang="en-US" sz="2000" dirty="0" smtClean="0"/>
              <a:t>Use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Environmental Stewardship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Ensure Financial Viability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Be an Active Partner</a:t>
            </a:r>
          </a:p>
          <a:p>
            <a:pPr lvl="1"/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48000" y="5842000"/>
            <a:ext cx="2260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05200" y="5080000"/>
            <a:ext cx="1828800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76600" y="3048000"/>
            <a:ext cx="20574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05200" y="2362200"/>
            <a:ext cx="175260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505200" y="2286000"/>
            <a:ext cx="1752600" cy="244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05200" y="2362200"/>
            <a:ext cx="17526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2209800"/>
            <a:ext cx="1600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276600" y="2241662"/>
            <a:ext cx="1981200" cy="8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50" name="Straight Arrow Connector 31749"/>
          <p:cNvCxnSpPr/>
          <p:nvPr/>
        </p:nvCxnSpPr>
        <p:spPr>
          <a:xfrm flipH="1" flipV="1">
            <a:off x="3733800" y="4495800"/>
            <a:ext cx="1574800" cy="89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52" name="Straight Arrow Connector 31751"/>
          <p:cNvCxnSpPr/>
          <p:nvPr/>
        </p:nvCxnSpPr>
        <p:spPr>
          <a:xfrm flipH="1" flipV="1">
            <a:off x="2895600" y="3733800"/>
            <a:ext cx="2362200" cy="134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54" name="Straight Arrow Connector 31753"/>
          <p:cNvCxnSpPr/>
          <p:nvPr/>
        </p:nvCxnSpPr>
        <p:spPr>
          <a:xfrm flipH="1">
            <a:off x="3581400" y="4800600"/>
            <a:ext cx="16764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56" name="Straight Arrow Connector 31755"/>
          <p:cNvCxnSpPr/>
          <p:nvPr/>
        </p:nvCxnSpPr>
        <p:spPr>
          <a:xfrm flipH="1" flipV="1">
            <a:off x="2844800" y="3733800"/>
            <a:ext cx="2413000" cy="104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416300" y="3089331"/>
            <a:ext cx="1917700" cy="110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895600" y="3733800"/>
            <a:ext cx="2374900" cy="41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63" name="Straight Arrow Connector 31762"/>
          <p:cNvCxnSpPr/>
          <p:nvPr/>
        </p:nvCxnSpPr>
        <p:spPr>
          <a:xfrm flipH="1">
            <a:off x="3505200" y="3429000"/>
            <a:ext cx="1765300" cy="165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65" name="Straight Arrow Connector 31764"/>
          <p:cNvCxnSpPr/>
          <p:nvPr/>
        </p:nvCxnSpPr>
        <p:spPr>
          <a:xfrm flipH="1">
            <a:off x="2870200" y="3479800"/>
            <a:ext cx="243840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67" name="Straight Arrow Connector 31766"/>
          <p:cNvCxnSpPr/>
          <p:nvPr/>
        </p:nvCxnSpPr>
        <p:spPr>
          <a:xfrm flipH="1" flipV="1">
            <a:off x="3352800" y="2400300"/>
            <a:ext cx="1981200" cy="108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87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7772400" cy="5105400"/>
          </a:xfrm>
        </p:spPr>
        <p:txBody>
          <a:bodyPr/>
          <a:lstStyle/>
          <a:p>
            <a:r>
              <a:rPr lang="en-US" dirty="0" smtClean="0"/>
              <a:t>Outreach to agency partners, jurisdictions, and public</a:t>
            </a:r>
          </a:p>
          <a:p>
            <a:r>
              <a:rPr lang="en-US" dirty="0" smtClean="0"/>
              <a:t>Transportation needs assessment (existing and future needs)</a:t>
            </a:r>
          </a:p>
          <a:p>
            <a:r>
              <a:rPr lang="en-US" dirty="0" smtClean="0"/>
              <a:t>Evaluate and prioritize draft projects</a:t>
            </a:r>
          </a:p>
          <a:p>
            <a:r>
              <a:rPr lang="en-US" dirty="0" smtClean="0"/>
              <a:t>Develop a financial plan</a:t>
            </a:r>
          </a:p>
          <a:p>
            <a:r>
              <a:rPr lang="en-US" dirty="0" smtClean="0"/>
              <a:t>Draft plan by late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741" y="2301822"/>
            <a:ext cx="5136259" cy="46005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41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0" y="3505200"/>
            <a:ext cx="9144000" cy="1981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/>
              </a:rPr>
              <a:t>Kendra Breiland</a:t>
            </a:r>
          </a:p>
          <a:p>
            <a:pPr algn="ctr"/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k.breiland@fehrandpeers.com</a:t>
            </a:r>
          </a:p>
          <a:p>
            <a:pPr algn="ctr"/>
            <a:endParaRPr lang="en-US" sz="2600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6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572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GMA Requirements </a:t>
            </a:r>
          </a:p>
          <a:p>
            <a:r>
              <a:rPr lang="en-US" sz="2800" dirty="0" smtClean="0"/>
              <a:t>Transportation Planning </a:t>
            </a:r>
            <a:r>
              <a:rPr lang="en-US" sz="2800" dirty="0" smtClean="0"/>
              <a:t>Approaches &amp; Level of Service</a:t>
            </a: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with picture of </a:t>
            </a:r>
            <a:r>
              <a:rPr lang="en-US" dirty="0" err="1" smtClean="0"/>
              <a:t>chelan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68" y="3692434"/>
            <a:ext cx="9160068" cy="3546566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600200"/>
            <a:ext cx="45720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  <a:defRPr kumimoji="0"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Goals Update</a:t>
            </a:r>
          </a:p>
          <a:p>
            <a:r>
              <a:rPr lang="en-US" sz="2800" dirty="0" smtClean="0"/>
              <a:t>Next Steps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0608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8343" y="5595257"/>
            <a:ext cx="1143000" cy="120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N:\Marketing\Graphics Resources\Generic_Images_for_Proposals\cubes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1598"/>
            <a:ext cx="3352799" cy="35188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Transportation Element?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228600" y="1775191"/>
            <a:ext cx="8686800" cy="4625609"/>
          </a:xfrm>
        </p:spPr>
        <p:txBody>
          <a:bodyPr/>
          <a:lstStyle/>
          <a:p>
            <a:r>
              <a:rPr lang="en-US" dirty="0"/>
              <a:t>Required element of </a:t>
            </a:r>
            <a:r>
              <a:rPr lang="en-US" dirty="0" smtClean="0"/>
              <a:t>County’s Comprehensive </a:t>
            </a:r>
            <a:r>
              <a:rPr lang="en-US" dirty="0"/>
              <a:t>Plan </a:t>
            </a:r>
            <a:r>
              <a:rPr lang="en-US" dirty="0" smtClean="0"/>
              <a:t>per the Growth Management Act (GMA)</a:t>
            </a: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Consider </a:t>
            </a:r>
            <a:r>
              <a:rPr lang="en-US" dirty="0"/>
              <a:t>various modes</a:t>
            </a:r>
          </a:p>
          <a:p>
            <a:endParaRPr lang="en-US" sz="1200" dirty="0" smtClean="0"/>
          </a:p>
          <a:p>
            <a:r>
              <a:rPr lang="en-US" dirty="0" smtClean="0"/>
              <a:t>Level </a:t>
            </a:r>
            <a:r>
              <a:rPr lang="en-US" dirty="0"/>
              <a:t>of Service </a:t>
            </a:r>
          </a:p>
          <a:p>
            <a:endParaRPr lang="en-US" sz="1200" dirty="0" smtClean="0"/>
          </a:p>
          <a:p>
            <a:r>
              <a:rPr lang="en-US" dirty="0" smtClean="0"/>
              <a:t>Needed </a:t>
            </a:r>
            <a:r>
              <a:rPr lang="en-US" dirty="0"/>
              <a:t>facilities and services (20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Funding </a:t>
            </a:r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5320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799" y="1676400"/>
            <a:ext cx="5136259" cy="46005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txBody>
          <a:bodyPr vert="horz" lIns="91440" rIns="4572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 Requirements for Transportation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828800"/>
            <a:ext cx="411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Land use assumptions align with travel demand forecasts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Intergovernmental coordination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Level of service policies established for all modes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Facility recommendations align with level of service objectives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Financially constrained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28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10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Conventional: </a:t>
            </a:r>
          </a:p>
          <a:p>
            <a:pPr marL="457200" lvl="1" indent="0">
              <a:buNone/>
              <a:defRPr/>
            </a:pPr>
            <a:r>
              <a:rPr lang="en-US" sz="2000" dirty="0"/>
              <a:t>Disconnected, Separate </a:t>
            </a:r>
            <a:r>
              <a:rPr lang="en-US" sz="2000" dirty="0" smtClean="0"/>
              <a:t>Uses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lvl="1"/>
            <a:r>
              <a:rPr lang="en-US" sz="2000" dirty="0" smtClean="0"/>
              <a:t>Overall less capacity</a:t>
            </a:r>
          </a:p>
          <a:p>
            <a:pPr lvl="1"/>
            <a:r>
              <a:rPr lang="en-US" sz="2000" dirty="0" smtClean="0"/>
              <a:t>Higher number of crashes*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dirty="0" err="1" smtClean="0"/>
              <a:t>ped</a:t>
            </a:r>
            <a:r>
              <a:rPr lang="en-US" sz="2000" dirty="0" smtClean="0"/>
              <a:t>/bike/transit friendly </a:t>
            </a:r>
          </a:p>
          <a:p>
            <a:pPr lvl="1"/>
            <a:r>
              <a:rPr lang="en-US" sz="2000" dirty="0" smtClean="0"/>
              <a:t>Slower emergency response**</a:t>
            </a:r>
          </a:p>
        </p:txBody>
      </p:sp>
      <p:sp>
        <p:nvSpPr>
          <p:cNvPr id="31748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5257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Traditional: </a:t>
            </a:r>
          </a:p>
          <a:p>
            <a:pPr marL="457200" lvl="1" indent="0">
              <a:buNone/>
              <a:defRPr/>
            </a:pPr>
            <a:r>
              <a:rPr lang="en-US" dirty="0"/>
              <a:t>Connected, Mixed </a:t>
            </a:r>
            <a:r>
              <a:rPr lang="en-US" dirty="0" smtClean="0"/>
              <a:t>Uses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/>
            <a:r>
              <a:rPr lang="en-US" dirty="0" smtClean="0"/>
              <a:t>Overall more capacity</a:t>
            </a:r>
          </a:p>
          <a:p>
            <a:pPr lvl="1"/>
            <a:r>
              <a:rPr lang="en-US" dirty="0" smtClean="0"/>
              <a:t>Fewer, less severe crashes</a:t>
            </a:r>
          </a:p>
          <a:p>
            <a:pPr lvl="1"/>
            <a:r>
              <a:rPr lang="en-US" dirty="0" smtClean="0"/>
              <a:t>Multiple direct travel options</a:t>
            </a:r>
          </a:p>
          <a:p>
            <a:pPr lvl="1"/>
            <a:r>
              <a:rPr lang="en-US" dirty="0" smtClean="0"/>
              <a:t>Ped/bike/transit friendly</a:t>
            </a:r>
          </a:p>
          <a:p>
            <a:pPr lvl="1"/>
            <a:r>
              <a:rPr lang="en-US" dirty="0" smtClean="0"/>
              <a:t>Fewer/shorter auto trips</a:t>
            </a:r>
          </a:p>
          <a:p>
            <a:pPr lvl="1"/>
            <a:r>
              <a:rPr lang="en-US" dirty="0" smtClean="0"/>
              <a:t>Faster emergency response**</a:t>
            </a:r>
          </a:p>
          <a:p>
            <a:endParaRPr lang="en-US" dirty="0" smtClean="0"/>
          </a:p>
        </p:txBody>
      </p:sp>
      <p:sp>
        <p:nvSpPr>
          <p:cNvPr id="317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Principle: Connectivity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6172200"/>
            <a:ext cx="32766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>
                <a:latin typeface="Calibri" pitchFamily="34" charset="0"/>
                <a:cs typeface="Calibri" pitchFamily="34" charset="0"/>
              </a:rPr>
              <a:t>Sources: 	* Research in 24 cities, 130,000 crashes</a:t>
            </a:r>
          </a:p>
          <a:p>
            <a:pPr>
              <a:defRPr/>
            </a:pPr>
            <a:r>
              <a:rPr lang="en-US" sz="1000" b="1" dirty="0">
                <a:latin typeface="Calibri" pitchFamily="34" charset="0"/>
                <a:cs typeface="Calibri" pitchFamily="34" charset="0"/>
              </a:rPr>
              <a:t>	** City of Charlotte, NC</a:t>
            </a:r>
          </a:p>
        </p:txBody>
      </p:sp>
      <p:pic>
        <p:nvPicPr>
          <p:cNvPr id="13" name="Picture 2" descr="Fig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3374" r="4455" b="4031"/>
          <a:stretch/>
        </p:blipFill>
        <p:spPr bwMode="auto">
          <a:xfrm>
            <a:off x="1195724" y="2503714"/>
            <a:ext cx="2280447" cy="191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Fig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3519" r="7310" b="4994"/>
          <a:stretch/>
        </p:blipFill>
        <p:spPr bwMode="auto">
          <a:xfrm>
            <a:off x="5715000" y="2438400"/>
            <a:ext cx="183605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790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6600" y="5798603"/>
            <a:ext cx="1981200" cy="9069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Principle: Sustainable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775191"/>
            <a:ext cx="86868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Be planned with consideration of </a:t>
            </a:r>
            <a:r>
              <a:rPr lang="en-US" dirty="0" smtClean="0">
                <a:solidFill>
                  <a:srgbClr val="0070C0"/>
                </a:solidFill>
              </a:rPr>
              <a:t>environmental, social and economic issues.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" y="3035500"/>
            <a:ext cx="9139646" cy="3517700"/>
          </a:xfrm>
          <a:prstGeom prst="rect">
            <a:avLst/>
          </a:prstGeom>
          <a:effectLst>
            <a:reflection blurRad="12700" stA="38000" endPos="14000" dist="508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3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1934029"/>
            <a:ext cx="29985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Fig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5719476" cy="22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867400" cy="2971800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Context Factors</a:t>
            </a:r>
          </a:p>
          <a:p>
            <a:pPr lvl="1"/>
            <a:r>
              <a:rPr lang="en-US" dirty="0" smtClean="0"/>
              <a:t>Land Use Type</a:t>
            </a:r>
          </a:p>
          <a:p>
            <a:pPr lvl="1"/>
            <a:r>
              <a:rPr lang="en-US" dirty="0" smtClean="0"/>
              <a:t>Development Densities</a:t>
            </a:r>
          </a:p>
          <a:p>
            <a:pPr lvl="1"/>
            <a:r>
              <a:rPr lang="en-US" dirty="0" smtClean="0"/>
              <a:t>Form (e.g. height and setback)</a:t>
            </a:r>
          </a:p>
          <a:p>
            <a:pPr lvl="1"/>
            <a:r>
              <a:rPr lang="en-US" dirty="0" smtClean="0"/>
              <a:t>Corridor Users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1524000"/>
            <a:ext cx="30480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Conventional</a:t>
            </a:r>
          </a:p>
          <a:p>
            <a:endParaRPr lang="en-US" dirty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Classification and Context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381000" y="4244339"/>
            <a:ext cx="1689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New Typologies</a:t>
            </a:r>
          </a:p>
        </p:txBody>
      </p:sp>
    </p:spTree>
    <p:extLst>
      <p:ext uri="{BB962C8B-B14F-4D97-AF65-F5344CB8AC3E}">
        <p14:creationId xmlns:p14="http://schemas.microsoft.com/office/powerpoint/2010/main" val="33887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9144000" cy="188061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Measured during the PM peak hour (4-6pm) for intersections along State Routes, County arterials &amp; collectors:</a:t>
            </a:r>
          </a:p>
          <a:p>
            <a:pPr marL="118872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/>
              <a:t>LOS C or better- rural areas</a:t>
            </a:r>
          </a:p>
          <a:p>
            <a:r>
              <a:rPr lang="en-US" sz="2000" dirty="0" smtClean="0"/>
              <a:t>LOS D or better- urban areas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Chelan County’s Existing Level of Service Policy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89946"/>
              </p:ext>
            </p:extLst>
          </p:nvPr>
        </p:nvGraphicFramePr>
        <p:xfrm>
          <a:off x="304800" y="3886200"/>
          <a:ext cx="8235395" cy="2209798"/>
        </p:xfrm>
        <a:graphic>
          <a:graphicData uri="http://schemas.openxmlformats.org/drawingml/2006/table">
            <a:tbl>
              <a:tblPr firstRow="1" firstCol="1" bandRow="1"/>
              <a:tblGrid>
                <a:gridCol w="1961655"/>
                <a:gridCol w="6273740"/>
              </a:tblGrid>
              <a:tr h="217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Service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1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Free-flowing conditions.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Stable operating conditions.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Stable operating conditions, but individual motorists are affected by the interaction with other motorists.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density of motorists, but stable flow.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Near-capacity operations, with significant delay and low speeds.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 capacity, with delays.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29" marR="70029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Level of Service</a:t>
            </a:r>
          </a:p>
        </p:txBody>
      </p:sp>
      <p:pic>
        <p:nvPicPr>
          <p:cNvPr id="1032" name="Picture 8" descr="http://3.bp.blogspot.com/-1vrVfSjT2OY/T-d-teGf3WI/AAAAAAAAH9A/qmVEnS5N6Os/s1600/Snapshot%252839%252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5633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68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</TotalTime>
  <Words>663</Words>
  <Application>Microsoft Office PowerPoint</Application>
  <PresentationFormat>On-screen Show (4:3)</PresentationFormat>
  <Paragraphs>164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Segoe UI</vt:lpstr>
      <vt:lpstr>Times New Roman</vt:lpstr>
      <vt:lpstr>Wingdings</vt:lpstr>
      <vt:lpstr>Wingdings 2</vt:lpstr>
      <vt:lpstr>Wingdings 3</vt:lpstr>
      <vt:lpstr>Module</vt:lpstr>
      <vt:lpstr>Chelan County Transportation Element Update</vt:lpstr>
      <vt:lpstr>Overview of Topics</vt:lpstr>
      <vt:lpstr>What is a Transportation Element?</vt:lpstr>
      <vt:lpstr>GMA Requirements for Transportation</vt:lpstr>
      <vt:lpstr>Key Principle: Connectivity</vt:lpstr>
      <vt:lpstr>Key Principle: Sustainable</vt:lpstr>
      <vt:lpstr>Functional Classification and Context</vt:lpstr>
      <vt:lpstr>Chelan County’s Existing Level of Service Policy</vt:lpstr>
      <vt:lpstr>Multimodal Level of Service</vt:lpstr>
      <vt:lpstr>Multimodal Quality of Service</vt:lpstr>
      <vt:lpstr>Complete Networks,  Rather than Complete Streets</vt:lpstr>
      <vt:lpstr>Multimodal Quality of Service</vt:lpstr>
      <vt:lpstr>Revisit Transportation Element’s Goals</vt:lpstr>
      <vt:lpstr>Proposed Goals for this Update</vt:lpstr>
      <vt:lpstr>Proposed Goals in Context</vt:lpstr>
      <vt:lpstr>Next Steps</vt:lpstr>
      <vt:lpstr>Questions?</vt:lpstr>
    </vt:vector>
  </TitlesOfParts>
  <Company>Fehr &amp; Peers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Samdahl</dc:creator>
  <cp:lastModifiedBy>Kendra Breiland</cp:lastModifiedBy>
  <cp:revision>197</cp:revision>
  <cp:lastPrinted>2015-08-19T20:54:19Z</cp:lastPrinted>
  <dcterms:created xsi:type="dcterms:W3CDTF">2013-06-13T14:54:28Z</dcterms:created>
  <dcterms:modified xsi:type="dcterms:W3CDTF">2016-06-01T22:11:42Z</dcterms:modified>
</cp:coreProperties>
</file>